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1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p:scale>
          <a:sx n="48" d="100"/>
          <a:sy n="48" d="100"/>
        </p:scale>
        <p:origin x="-2352" y="-1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AB28E-9767-458F-8FD9-CE73EE0A4190}" type="datetimeFigureOut">
              <a:rPr lang="es-CL" smtClean="0"/>
              <a:t>17-07-2020</a:t>
            </a:fld>
            <a:endParaRPr lang="es-CL"/>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F1671-F3C3-4200-B413-F0FB578E6E6D}" type="slidenum">
              <a:rPr lang="es-CL" smtClean="0"/>
              <a:t>‹Nº›</a:t>
            </a:fld>
            <a:endParaRPr lang="es-CL"/>
          </a:p>
        </p:txBody>
      </p:sp>
    </p:spTree>
    <p:extLst>
      <p:ext uri="{BB962C8B-B14F-4D97-AF65-F5344CB8AC3E}">
        <p14:creationId xmlns:p14="http://schemas.microsoft.com/office/powerpoint/2010/main" val="153960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B7F1671-F3C3-4200-B413-F0FB578E6E6D}" type="slidenum">
              <a:rPr lang="es-CL" smtClean="0"/>
              <a:t>6</a:t>
            </a:fld>
            <a:endParaRPr lang="es-CL"/>
          </a:p>
        </p:txBody>
      </p:sp>
    </p:spTree>
    <p:extLst>
      <p:ext uri="{BB962C8B-B14F-4D97-AF65-F5344CB8AC3E}">
        <p14:creationId xmlns:p14="http://schemas.microsoft.com/office/powerpoint/2010/main" val="339262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17/07/2020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17/07/2020</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7.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0" y="812"/>
            <a:ext cx="6858000" cy="9144000"/>
            <a:chOff x="0" y="812"/>
            <a:chExt cx="6858000" cy="91440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2"/>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rot="21315146">
              <a:off x="242747" y="3843299"/>
              <a:ext cx="6583923" cy="189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p:cNvSpPr/>
            <p:nvPr/>
          </p:nvSpPr>
          <p:spPr>
            <a:xfrm>
              <a:off x="474367" y="4016019"/>
              <a:ext cx="6120680" cy="1800200"/>
            </a:xfrm>
            <a:prstGeom prst="rect">
              <a:avLst/>
            </a:prstGeom>
            <a:solidFill>
              <a:srgbClr val="7A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1 Título"/>
          <p:cNvSpPr>
            <a:spLocks noGrp="1"/>
          </p:cNvSpPr>
          <p:nvPr>
            <p:ph type="ctrTitle"/>
          </p:nvPr>
        </p:nvSpPr>
        <p:spPr>
          <a:xfrm>
            <a:off x="205255" y="3944011"/>
            <a:ext cx="6688734" cy="1872208"/>
          </a:xfrm>
        </p:spPr>
        <p:txBody>
          <a:bodyPr/>
          <a:lstStyle/>
          <a:p>
            <a:r>
              <a:rPr lang="es-CL" kern="0" dirty="0" smtClean="0">
                <a:ln>
                  <a:solidFill>
                    <a:schemeClr val="tx1"/>
                  </a:solidFill>
                </a:ln>
                <a:solidFill>
                  <a:schemeClr val="bg1"/>
                </a:solidFill>
                <a:latin typeface="Impact" pitchFamily="34" charset="0"/>
              </a:rPr>
              <a:t>Me ejercito con las matemáticas</a:t>
            </a:r>
            <a:endParaRPr lang="es-CL" kern="0" dirty="0">
              <a:ln>
                <a:solidFill>
                  <a:schemeClr val="tx1"/>
                </a:solidFill>
              </a:ln>
              <a:solidFill>
                <a:schemeClr val="bg1"/>
              </a:solidFill>
              <a:latin typeface="Impact" pitchFamily="34" charset="0"/>
            </a:endParaRPr>
          </a:p>
        </p:txBody>
      </p:sp>
      <p:pic>
        <p:nvPicPr>
          <p:cNvPr id="1028" name="Picture 4" descr="https://media-public.canva.com/WcXqw/MAD6vJWcXqw/1/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443" y="107103"/>
            <a:ext cx="2128419" cy="38762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media-public.canva.com/MAB0hzMiHsE/1/thumbnail_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281" y="532863"/>
            <a:ext cx="3024737" cy="30247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media-public.canva.com/MAB-4BRL4eo/1/thumbnail_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3" y="5591175"/>
            <a:ext cx="52387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0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0" y="0"/>
            <a:ext cx="6876077" cy="9162991"/>
            <a:chOff x="-7012617" y="-207224"/>
            <a:chExt cx="6876077" cy="9162991"/>
          </a:xfrm>
        </p:grpSpPr>
        <p:grpSp>
          <p:nvGrpSpPr>
            <p:cNvPr id="10" name="9 Grupo"/>
            <p:cNvGrpSpPr/>
            <p:nvPr/>
          </p:nvGrpSpPr>
          <p:grpSpPr>
            <a:xfrm>
              <a:off x="-7012617" y="-207224"/>
              <a:ext cx="6876077" cy="9162991"/>
              <a:chOff x="-7012617" y="-207224"/>
              <a:chExt cx="6876077" cy="916299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617" y="-207224"/>
                <a:ext cx="6876077" cy="916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rot="21396450">
                <a:off x="-6751968" y="351319"/>
                <a:ext cx="6192688" cy="756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7" name="6 Grupo"/>
              <p:cNvGrpSpPr/>
              <p:nvPr/>
            </p:nvGrpSpPr>
            <p:grpSpPr>
              <a:xfrm>
                <a:off x="-6567971" y="633642"/>
                <a:ext cx="5824694" cy="6996194"/>
                <a:chOff x="-3843808" y="1362674"/>
                <a:chExt cx="5824694" cy="699619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808" y="1362674"/>
                  <a:ext cx="5824694" cy="699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3488559" y="2512087"/>
                  <a:ext cx="5396623" cy="3539430"/>
                </a:xfrm>
                <a:prstGeom prst="rect">
                  <a:avLst/>
                </a:prstGeom>
              </p:spPr>
              <p:txBody>
                <a:bodyPr wrap="square">
                  <a:spAutoFit/>
                </a:bodyPr>
                <a:lstStyle/>
                <a:p>
                  <a:pPr algn="just"/>
                  <a:r>
                    <a:rPr lang="es-CL" sz="3200" b="1" dirty="0">
                      <a:ln>
                        <a:solidFill>
                          <a:schemeClr val="tx1"/>
                        </a:solidFill>
                      </a:ln>
                      <a:solidFill>
                        <a:schemeClr val="bg1"/>
                      </a:solidFill>
                      <a:latin typeface="Impact" pitchFamily="34" charset="0"/>
                    </a:rPr>
                    <a:t>Saque las primeras dos cartas de la baraja de </a:t>
                  </a:r>
                  <a:r>
                    <a:rPr lang="es-CL" sz="3200" b="1" dirty="0">
                      <a:ln>
                        <a:solidFill>
                          <a:schemeClr val="tx1"/>
                        </a:solidFill>
                      </a:ln>
                      <a:solidFill>
                        <a:schemeClr val="tx2"/>
                      </a:solidFill>
                      <a:latin typeface="Impact" pitchFamily="34" charset="0"/>
                    </a:rPr>
                    <a:t>UNIDADES</a:t>
                  </a:r>
                  <a:r>
                    <a:rPr lang="es-CL" sz="3200" b="1" dirty="0">
                      <a:ln>
                        <a:solidFill>
                          <a:schemeClr val="tx1"/>
                        </a:solidFill>
                      </a:ln>
                      <a:solidFill>
                        <a:schemeClr val="bg1"/>
                      </a:solidFill>
                      <a:latin typeface="Impact" pitchFamily="34" charset="0"/>
                    </a:rPr>
                    <a:t> y voltearlas para que tu acompañante las pueda ver, indicar el número que  salió y dentro de 15 segundos realizar la suma.</a:t>
                  </a:r>
                </a:p>
              </p:txBody>
            </p:sp>
          </p:grpSp>
        </p:grpSp>
        <p:sp>
          <p:nvSpPr>
            <p:cNvPr id="11" name="10 Rectángulo redondeado"/>
            <p:cNvSpPr/>
            <p:nvPr/>
          </p:nvSpPr>
          <p:spPr>
            <a:xfrm>
              <a:off x="-6391929" y="5218024"/>
              <a:ext cx="3024337" cy="22400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3 Rectángulo"/>
          <p:cNvSpPr/>
          <p:nvPr/>
        </p:nvSpPr>
        <p:spPr>
          <a:xfrm>
            <a:off x="773742" y="5529709"/>
            <a:ext cx="2664296" cy="2062103"/>
          </a:xfrm>
          <a:prstGeom prst="rect">
            <a:avLst/>
          </a:prstGeom>
        </p:spPr>
        <p:txBody>
          <a:bodyPr wrap="square">
            <a:spAutoFit/>
          </a:bodyPr>
          <a:lstStyle/>
          <a:p>
            <a:pPr algn="ctr"/>
            <a:r>
              <a:rPr lang="es-CL" sz="3200" b="1" dirty="0" smtClean="0">
                <a:ln>
                  <a:solidFill>
                    <a:schemeClr val="bg1"/>
                  </a:solidFill>
                </a:ln>
                <a:latin typeface="Impact" pitchFamily="34" charset="0"/>
              </a:rPr>
              <a:t>Penitencia: salta 10 veces con ambos pies</a:t>
            </a:r>
            <a:endParaRPr lang="es-CL" sz="3200" b="1" dirty="0">
              <a:ln>
                <a:solidFill>
                  <a:schemeClr val="bg1"/>
                </a:solidFill>
              </a:ln>
              <a:latin typeface="Impact" pitchFamily="34" charset="0"/>
            </a:endParaRPr>
          </a:p>
        </p:txBody>
      </p:sp>
      <p:sp>
        <p:nvSpPr>
          <p:cNvPr id="14" name="13 Elipse">
            <a:hlinkClick r:id="rId4" action="ppaction://hlinksldjump"/>
          </p:cNvPr>
          <p:cNvSpPr/>
          <p:nvPr/>
        </p:nvSpPr>
        <p:spPr>
          <a:xfrm>
            <a:off x="5013176" y="7452320"/>
            <a:ext cx="144016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VOLVER DESAFÍO</a:t>
            </a:r>
            <a:endParaRPr lang="es-CL" b="1" dirty="0"/>
          </a:p>
        </p:txBody>
      </p:sp>
      <p:sp>
        <p:nvSpPr>
          <p:cNvPr id="15" name="AutoShape 2" descr="https://media-public.canva.com/MACLIa25KPw/1/thumbnail_lar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2" name="Picture 4" descr="https://media-public.canva.com/MACLIa25KPw/1/thumbnail_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377" y="4537317"/>
            <a:ext cx="3843495" cy="3843495"/>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redondeado">
            <a:hlinkClick r:id="rId6" action="ppaction://hlinksldjump"/>
          </p:cNvPr>
          <p:cNvSpPr/>
          <p:nvPr/>
        </p:nvSpPr>
        <p:spPr>
          <a:xfrm>
            <a:off x="620688" y="1043608"/>
            <a:ext cx="5428128" cy="634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effectLst>
                  <a:outerShdw blurRad="38100" dist="38100" dir="2700000" algn="tl">
                    <a:srgbClr val="000000">
                      <a:alpha val="43137"/>
                    </a:srgbClr>
                  </a:outerShdw>
                </a:effectLst>
              </a:rPr>
              <a:t>PRIMER DESAFÍO</a:t>
            </a:r>
            <a:endParaRPr lang="es-C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2458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20918" y="-18992"/>
            <a:ext cx="6876077" cy="9162991"/>
            <a:chOff x="0" y="0"/>
            <a:chExt cx="6876077" cy="9162991"/>
          </a:xfrm>
        </p:grpSpPr>
        <p:grpSp>
          <p:nvGrpSpPr>
            <p:cNvPr id="7" name="6 Grupo"/>
            <p:cNvGrpSpPr/>
            <p:nvPr/>
          </p:nvGrpSpPr>
          <p:grpSpPr>
            <a:xfrm>
              <a:off x="0" y="0"/>
              <a:ext cx="6876077" cy="9162991"/>
              <a:chOff x="-7012617" y="-207224"/>
              <a:chExt cx="6876077" cy="9162991"/>
            </a:xfrm>
          </p:grpSpPr>
          <p:grpSp>
            <p:nvGrpSpPr>
              <p:cNvPr id="9" name="8 Grupo"/>
              <p:cNvGrpSpPr/>
              <p:nvPr/>
            </p:nvGrpSpPr>
            <p:grpSpPr>
              <a:xfrm>
                <a:off x="-7012617" y="-207224"/>
                <a:ext cx="6876077" cy="9162991"/>
                <a:chOff x="-7012617" y="-207224"/>
                <a:chExt cx="6876077" cy="9162991"/>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617" y="-207224"/>
                  <a:ext cx="6876077" cy="916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rot="21396450">
                  <a:off x="-6751968" y="351319"/>
                  <a:ext cx="6192688" cy="756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13" name="12 Grupo"/>
                <p:cNvGrpSpPr/>
                <p:nvPr/>
              </p:nvGrpSpPr>
              <p:grpSpPr>
                <a:xfrm>
                  <a:off x="-6567971" y="633642"/>
                  <a:ext cx="5824694" cy="6996194"/>
                  <a:chOff x="-3843808" y="1362674"/>
                  <a:chExt cx="5824694" cy="6996194"/>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808" y="1362674"/>
                    <a:ext cx="5824694" cy="699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3488559" y="2512087"/>
                    <a:ext cx="5396623" cy="3539430"/>
                  </a:xfrm>
                  <a:prstGeom prst="rect">
                    <a:avLst/>
                  </a:prstGeom>
                </p:spPr>
                <p:txBody>
                  <a:bodyPr wrap="square">
                    <a:spAutoFit/>
                  </a:bodyPr>
                  <a:lstStyle/>
                  <a:p>
                    <a:pPr algn="just"/>
                    <a:r>
                      <a:rPr lang="es-CL" sz="3200" b="1" dirty="0">
                        <a:ln>
                          <a:solidFill>
                            <a:schemeClr val="tx1"/>
                          </a:solidFill>
                        </a:ln>
                        <a:solidFill>
                          <a:schemeClr val="bg1"/>
                        </a:solidFill>
                        <a:latin typeface="Impact" pitchFamily="34" charset="0"/>
                      </a:rPr>
                      <a:t>Saque las primeras dos cartas de la baraja de </a:t>
                    </a:r>
                    <a:r>
                      <a:rPr lang="es-CL" sz="3200" b="1" dirty="0">
                        <a:ln>
                          <a:solidFill>
                            <a:schemeClr val="tx1"/>
                          </a:solidFill>
                        </a:ln>
                        <a:solidFill>
                          <a:schemeClr val="tx2"/>
                        </a:solidFill>
                        <a:latin typeface="Impact" pitchFamily="34" charset="0"/>
                      </a:rPr>
                      <a:t>DECENAS</a:t>
                    </a:r>
                    <a:r>
                      <a:rPr lang="es-CL" sz="3200" b="1" dirty="0">
                        <a:ln>
                          <a:solidFill>
                            <a:schemeClr val="tx1"/>
                          </a:solidFill>
                        </a:ln>
                        <a:solidFill>
                          <a:schemeClr val="bg1"/>
                        </a:solidFill>
                        <a:latin typeface="Impact" pitchFamily="34" charset="0"/>
                      </a:rPr>
                      <a:t> y voltearlas para que tu acompañante las pueda ver, indicar el número que  salió y dentro de 15 segundos realizar la suma.</a:t>
                    </a:r>
                  </a:p>
                </p:txBody>
              </p:sp>
            </p:grpSp>
          </p:grpSp>
          <p:sp>
            <p:nvSpPr>
              <p:cNvPr id="10" name="9 Rectángulo redondeado"/>
              <p:cNvSpPr/>
              <p:nvPr/>
            </p:nvSpPr>
            <p:spPr>
              <a:xfrm>
                <a:off x="-6242134" y="5461337"/>
                <a:ext cx="2793225" cy="19058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8" name="7 Rectángulo"/>
            <p:cNvSpPr/>
            <p:nvPr/>
          </p:nvSpPr>
          <p:spPr>
            <a:xfrm>
              <a:off x="776989" y="5836635"/>
              <a:ext cx="2721217" cy="1569660"/>
            </a:xfrm>
            <a:prstGeom prst="rect">
              <a:avLst/>
            </a:prstGeom>
          </p:spPr>
          <p:txBody>
            <a:bodyPr wrap="square">
              <a:spAutoFit/>
            </a:bodyPr>
            <a:lstStyle/>
            <a:p>
              <a:pPr algn="ctr"/>
              <a:r>
                <a:rPr lang="es-CL" sz="3200" b="1" dirty="0">
                  <a:ln>
                    <a:solidFill>
                      <a:schemeClr val="bg1"/>
                    </a:solidFill>
                  </a:ln>
                  <a:latin typeface="Impact" pitchFamily="34" charset="0"/>
                </a:rPr>
                <a:t>Penitencia: salta 10 veces con 1 pies</a:t>
              </a:r>
            </a:p>
          </p:txBody>
        </p:sp>
      </p:grpSp>
      <p:pic>
        <p:nvPicPr>
          <p:cNvPr id="6146" name="Picture 2" descr="https://media-public.canva.com/MKNDg/MADmIlMKNDg/2/tl.png"/>
          <p:cNvPicPr>
            <a:picLocks noChangeAspect="1" noChangeArrowheads="1"/>
          </p:cNvPicPr>
          <p:nvPr/>
        </p:nvPicPr>
        <p:blipFill rotWithShape="1">
          <a:blip r:embed="rId4">
            <a:extLst>
              <a:ext uri="{28A0092B-C50C-407E-A947-70E740481C1C}">
                <a14:useLocalDpi xmlns:a14="http://schemas.microsoft.com/office/drawing/2010/main" val="0"/>
              </a:ext>
            </a:extLst>
          </a:blip>
          <a:srcRect l="46584"/>
          <a:stretch/>
        </p:blipFill>
        <p:spPr bwMode="auto">
          <a:xfrm>
            <a:off x="3336075" y="3962169"/>
            <a:ext cx="2798346" cy="4314826"/>
          </a:xfrm>
          <a:prstGeom prst="rect">
            <a:avLst/>
          </a:prstGeom>
          <a:noFill/>
          <a:extLst>
            <a:ext uri="{909E8E84-426E-40DD-AFC4-6F175D3DCCD1}">
              <a14:hiddenFill xmlns:a14="http://schemas.microsoft.com/office/drawing/2010/main">
                <a:solidFill>
                  <a:srgbClr val="FFFFFF"/>
                </a:solidFill>
              </a14:hiddenFill>
            </a:ext>
          </a:extLst>
        </p:spPr>
      </p:pic>
      <p:sp>
        <p:nvSpPr>
          <p:cNvPr id="16" name="15 Elipse">
            <a:hlinkClick r:id="rId5" action="ppaction://hlinksldjump"/>
          </p:cNvPr>
          <p:cNvSpPr/>
          <p:nvPr/>
        </p:nvSpPr>
        <p:spPr>
          <a:xfrm>
            <a:off x="5013176" y="7452320"/>
            <a:ext cx="144016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VOLVER DESAFÍO</a:t>
            </a:r>
            <a:endParaRPr lang="es-CL" b="1" dirty="0"/>
          </a:p>
        </p:txBody>
      </p:sp>
      <p:sp>
        <p:nvSpPr>
          <p:cNvPr id="17" name="16 Rectángulo redondeado">
            <a:hlinkClick r:id="rId6" action="ppaction://hlinksldjump"/>
          </p:cNvPr>
          <p:cNvSpPr/>
          <p:nvPr/>
        </p:nvSpPr>
        <p:spPr>
          <a:xfrm>
            <a:off x="622011" y="1282443"/>
            <a:ext cx="542812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effectLst>
                  <a:outerShdw blurRad="38100" dist="38100" dir="2700000" algn="tl">
                    <a:srgbClr val="000000">
                      <a:alpha val="43137"/>
                    </a:srgbClr>
                  </a:outerShdw>
                </a:effectLst>
              </a:rPr>
              <a:t>SEGUNDO DESAFÍO</a:t>
            </a:r>
            <a:endParaRPr lang="es-C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1648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7875" y="0"/>
            <a:ext cx="6876077" cy="9162991"/>
            <a:chOff x="0" y="0"/>
            <a:chExt cx="6876077" cy="9162991"/>
          </a:xfrm>
        </p:grpSpPr>
        <p:grpSp>
          <p:nvGrpSpPr>
            <p:cNvPr id="7" name="6 Grupo"/>
            <p:cNvGrpSpPr/>
            <p:nvPr/>
          </p:nvGrpSpPr>
          <p:grpSpPr>
            <a:xfrm>
              <a:off x="0" y="0"/>
              <a:ext cx="6876077" cy="9162991"/>
              <a:chOff x="-7012617" y="-207224"/>
              <a:chExt cx="6876077" cy="9162991"/>
            </a:xfrm>
          </p:grpSpPr>
          <p:grpSp>
            <p:nvGrpSpPr>
              <p:cNvPr id="9" name="8 Grupo"/>
              <p:cNvGrpSpPr/>
              <p:nvPr/>
            </p:nvGrpSpPr>
            <p:grpSpPr>
              <a:xfrm>
                <a:off x="-7012617" y="-207224"/>
                <a:ext cx="6876077" cy="9162991"/>
                <a:chOff x="-7012617" y="-207224"/>
                <a:chExt cx="6876077" cy="9162991"/>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617" y="-207224"/>
                  <a:ext cx="6876077" cy="916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rot="21396450">
                  <a:off x="-6751968" y="351319"/>
                  <a:ext cx="6192688" cy="756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13" name="12 Grupo"/>
                <p:cNvGrpSpPr/>
                <p:nvPr/>
              </p:nvGrpSpPr>
              <p:grpSpPr>
                <a:xfrm>
                  <a:off x="-6567971" y="633642"/>
                  <a:ext cx="5824694" cy="6996194"/>
                  <a:chOff x="-3843808" y="1362674"/>
                  <a:chExt cx="5824694" cy="6996194"/>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808" y="1362674"/>
                    <a:ext cx="5824694" cy="699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3488559" y="2512087"/>
                    <a:ext cx="5396623" cy="3539430"/>
                  </a:xfrm>
                  <a:prstGeom prst="rect">
                    <a:avLst/>
                  </a:prstGeom>
                </p:spPr>
                <p:txBody>
                  <a:bodyPr wrap="square">
                    <a:spAutoFit/>
                  </a:bodyPr>
                  <a:lstStyle/>
                  <a:p>
                    <a:pPr algn="just"/>
                    <a:r>
                      <a:rPr lang="es-CL" sz="3200" b="1" dirty="0">
                        <a:ln>
                          <a:solidFill>
                            <a:schemeClr val="tx1"/>
                          </a:solidFill>
                        </a:ln>
                        <a:solidFill>
                          <a:schemeClr val="bg1"/>
                        </a:solidFill>
                        <a:latin typeface="Impact" pitchFamily="34" charset="0"/>
                      </a:rPr>
                      <a:t>Saque una carta de la baraja de </a:t>
                    </a:r>
                    <a:r>
                      <a:rPr lang="es-CL" sz="3200" b="1" dirty="0">
                        <a:ln>
                          <a:solidFill>
                            <a:schemeClr val="tx1"/>
                          </a:solidFill>
                        </a:ln>
                        <a:solidFill>
                          <a:schemeClr val="tx2"/>
                        </a:solidFill>
                        <a:latin typeface="Impact" pitchFamily="34" charset="0"/>
                      </a:rPr>
                      <a:t>UNIDADES</a:t>
                    </a:r>
                    <a:r>
                      <a:rPr lang="es-CL" sz="3200" b="1" dirty="0">
                        <a:ln>
                          <a:solidFill>
                            <a:schemeClr val="tx1"/>
                          </a:solidFill>
                        </a:ln>
                        <a:solidFill>
                          <a:schemeClr val="bg1"/>
                        </a:solidFill>
                        <a:latin typeface="Impact" pitchFamily="34" charset="0"/>
                      </a:rPr>
                      <a:t> y otra de </a:t>
                    </a:r>
                    <a:r>
                      <a:rPr lang="es-CL" sz="3200" b="1" dirty="0">
                        <a:ln>
                          <a:solidFill>
                            <a:schemeClr val="tx1"/>
                          </a:solidFill>
                        </a:ln>
                        <a:solidFill>
                          <a:schemeClr val="tx2"/>
                        </a:solidFill>
                        <a:latin typeface="Impact" pitchFamily="34" charset="0"/>
                      </a:rPr>
                      <a:t>DECENAS</a:t>
                    </a:r>
                    <a:r>
                      <a:rPr lang="es-CL" sz="3200" b="1" dirty="0">
                        <a:ln>
                          <a:solidFill>
                            <a:schemeClr val="tx1"/>
                          </a:solidFill>
                        </a:ln>
                        <a:solidFill>
                          <a:schemeClr val="bg1"/>
                        </a:solidFill>
                        <a:latin typeface="Impact" pitchFamily="34" charset="0"/>
                      </a:rPr>
                      <a:t>, voltearlas para que tu acompañante las pueda ver, indicar el número  salió y dentro de 15 segundos realizar la suma.</a:t>
                    </a:r>
                  </a:p>
                </p:txBody>
              </p:sp>
            </p:grpSp>
          </p:grpSp>
          <p:sp>
            <p:nvSpPr>
              <p:cNvPr id="10" name="9 Rectángulo redondeado"/>
              <p:cNvSpPr/>
              <p:nvPr/>
            </p:nvSpPr>
            <p:spPr>
              <a:xfrm>
                <a:off x="-6233030" y="5479743"/>
                <a:ext cx="2790182" cy="220514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8" name="7 Rectángulo"/>
            <p:cNvSpPr/>
            <p:nvPr/>
          </p:nvSpPr>
          <p:spPr>
            <a:xfrm>
              <a:off x="887599" y="5985584"/>
              <a:ext cx="2574158" cy="1569660"/>
            </a:xfrm>
            <a:prstGeom prst="rect">
              <a:avLst/>
            </a:prstGeom>
          </p:spPr>
          <p:txBody>
            <a:bodyPr wrap="square">
              <a:spAutoFit/>
            </a:bodyPr>
            <a:lstStyle/>
            <a:p>
              <a:pPr algn="ctr"/>
              <a:r>
                <a:rPr lang="es-CL" sz="3200" b="1" dirty="0">
                  <a:ln>
                    <a:solidFill>
                      <a:schemeClr val="bg1"/>
                    </a:solidFill>
                  </a:ln>
                  <a:latin typeface="Impact" pitchFamily="34" charset="0"/>
                </a:rPr>
                <a:t>Penitencia: salta 10 veces como </a:t>
              </a:r>
              <a:r>
                <a:rPr lang="es-CL" sz="3200" b="1" dirty="0" smtClean="0">
                  <a:ln>
                    <a:solidFill>
                      <a:schemeClr val="bg1"/>
                    </a:solidFill>
                  </a:ln>
                  <a:latin typeface="Impact" pitchFamily="34" charset="0"/>
                </a:rPr>
                <a:t>rana.</a:t>
              </a:r>
              <a:endParaRPr lang="es-CL" sz="3200" b="1" dirty="0">
                <a:ln>
                  <a:solidFill>
                    <a:schemeClr val="bg1"/>
                  </a:solidFill>
                </a:ln>
                <a:latin typeface="Impact" pitchFamily="34" charset="0"/>
              </a:endParaRPr>
            </a:p>
          </p:txBody>
        </p:sp>
      </p:grpSp>
      <p:pic>
        <p:nvPicPr>
          <p:cNvPr id="8194" name="Picture 2" descr="https://media-public.canva.com/V3vmg/MAD1cZV3vmg/1/t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369" y="5065014"/>
            <a:ext cx="3384376" cy="3101320"/>
          </a:xfrm>
          <a:prstGeom prst="rect">
            <a:avLst/>
          </a:prstGeom>
          <a:noFill/>
          <a:extLst>
            <a:ext uri="{909E8E84-426E-40DD-AFC4-6F175D3DCCD1}">
              <a14:hiddenFill xmlns:a14="http://schemas.microsoft.com/office/drawing/2010/main">
                <a:solidFill>
                  <a:srgbClr val="FFFFFF"/>
                </a:solidFill>
              </a14:hiddenFill>
            </a:ext>
          </a:extLst>
        </p:spPr>
      </p:pic>
      <p:sp>
        <p:nvSpPr>
          <p:cNvPr id="16" name="15 Elipse">
            <a:hlinkClick r:id="rId5" action="ppaction://hlinksldjump"/>
          </p:cNvPr>
          <p:cNvSpPr/>
          <p:nvPr/>
        </p:nvSpPr>
        <p:spPr>
          <a:xfrm>
            <a:off x="5013176" y="7452320"/>
            <a:ext cx="144016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VOLVER DESAFÍO</a:t>
            </a:r>
            <a:endParaRPr lang="es-CL" b="1" dirty="0"/>
          </a:p>
        </p:txBody>
      </p:sp>
      <p:sp>
        <p:nvSpPr>
          <p:cNvPr id="17" name="16 Rectángulo redondeado">
            <a:hlinkClick r:id="rId6" action="ppaction://hlinksldjump"/>
          </p:cNvPr>
          <p:cNvSpPr/>
          <p:nvPr/>
        </p:nvSpPr>
        <p:spPr>
          <a:xfrm>
            <a:off x="555305" y="1115616"/>
            <a:ext cx="5428128" cy="6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effectLst>
                  <a:outerShdw blurRad="38100" dist="38100" dir="2700000" algn="tl">
                    <a:srgbClr val="000000">
                      <a:alpha val="43137"/>
                    </a:srgbClr>
                  </a:outerShdw>
                </a:effectLst>
              </a:rPr>
              <a:t>TERCER DESAFÍO</a:t>
            </a:r>
            <a:endParaRPr lang="es-C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81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71132147"/>
              </p:ext>
            </p:extLst>
          </p:nvPr>
        </p:nvGraphicFramePr>
        <p:xfrm>
          <a:off x="260647" y="1835700"/>
          <a:ext cx="6264697" cy="5146697"/>
        </p:xfrm>
        <a:graphic>
          <a:graphicData uri="http://schemas.openxmlformats.org/drawingml/2006/table">
            <a:tbl>
              <a:tblPr firstRow="1" firstCol="1" bandRow="1">
                <a:tableStyleId>{5C22544A-7EE6-4342-B048-85BDC9FD1C3A}</a:tableStyleId>
              </a:tblPr>
              <a:tblGrid>
                <a:gridCol w="2805506"/>
                <a:gridCol w="1152817"/>
                <a:gridCol w="1051511"/>
                <a:gridCol w="1254863"/>
              </a:tblGrid>
              <a:tr h="511456">
                <a:tc>
                  <a:txBody>
                    <a:bodyPr/>
                    <a:lstStyle/>
                    <a:p>
                      <a:pPr algn="ctr">
                        <a:lnSpc>
                          <a:spcPct val="115000"/>
                        </a:lnSpc>
                        <a:spcAft>
                          <a:spcPts val="0"/>
                        </a:spcAft>
                      </a:pPr>
                      <a:r>
                        <a:rPr lang="es-CL" sz="1800" b="1" dirty="0">
                          <a:solidFill>
                            <a:schemeClr val="bg2">
                              <a:lumMod val="10000"/>
                            </a:schemeClr>
                          </a:solidFill>
                          <a:effectLst/>
                        </a:rPr>
                        <a:t>Indicadores</a:t>
                      </a:r>
                      <a:endParaRPr lang="es-CL" sz="1400" b="1" dirty="0">
                        <a:solidFill>
                          <a:schemeClr val="bg2">
                            <a:lumMod val="10000"/>
                          </a:schemeClr>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800" dirty="0" smtClean="0">
                          <a:effectLst/>
                        </a:rPr>
                        <a:t>Mal</a:t>
                      </a:r>
                      <a:r>
                        <a:rPr lang="es-CL" sz="1800" dirty="0">
                          <a:effectLst/>
                        </a:rPr>
                        <a:t> </a:t>
                      </a:r>
                      <a:endParaRPr lang="es-CL"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800" dirty="0" smtClean="0">
                          <a:effectLst/>
                        </a:rPr>
                        <a:t>Bien</a:t>
                      </a:r>
                      <a:r>
                        <a:rPr lang="es-CL" sz="1800" dirty="0">
                          <a:effectLst/>
                        </a:rPr>
                        <a:t> </a:t>
                      </a:r>
                      <a:endParaRPr lang="es-CL"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CL" sz="1800" dirty="0" smtClean="0">
                          <a:effectLst/>
                        </a:rPr>
                        <a:t>Muy bien</a:t>
                      </a:r>
                      <a:r>
                        <a:rPr lang="es-CL" sz="1800" dirty="0">
                          <a:effectLst/>
                        </a:rPr>
                        <a:t> </a:t>
                      </a:r>
                      <a:endParaRPr lang="es-CL" sz="1400" dirty="0">
                        <a:effectLst/>
                        <a:latin typeface="Calibri"/>
                        <a:ea typeface="Calibri"/>
                        <a:cs typeface="Times New Roman"/>
                      </a:endParaRPr>
                    </a:p>
                  </a:txBody>
                  <a:tcPr marL="68580" marR="68580" marT="0" marB="0" anchor="ctr"/>
                </a:tc>
              </a:tr>
              <a:tr h="927863">
                <a:tc>
                  <a:txBody>
                    <a:bodyPr/>
                    <a:lstStyle/>
                    <a:p>
                      <a:pPr>
                        <a:lnSpc>
                          <a:spcPct val="115000"/>
                        </a:lnSpc>
                        <a:spcAft>
                          <a:spcPts val="0"/>
                        </a:spcAft>
                      </a:pPr>
                      <a:r>
                        <a:rPr lang="es-CL" sz="1800">
                          <a:effectLst/>
                        </a:rPr>
                        <a:t>Fue de tu agrado el espacio donde realizaste tu actividad</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dirty="0">
                          <a:effectLst/>
                        </a:rPr>
                        <a:t> </a:t>
                      </a:r>
                      <a:endParaRPr lang="es-CL"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r>
              <a:tr h="612395">
                <a:tc>
                  <a:txBody>
                    <a:bodyPr/>
                    <a:lstStyle/>
                    <a:p>
                      <a:pPr>
                        <a:lnSpc>
                          <a:spcPct val="115000"/>
                        </a:lnSpc>
                        <a:spcAft>
                          <a:spcPts val="0"/>
                        </a:spcAft>
                      </a:pPr>
                      <a:r>
                        <a:rPr lang="es-CL" sz="1800">
                          <a:effectLst/>
                        </a:rPr>
                        <a:t>Conocías estas formas de aprender</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r>
              <a:tr h="817989">
                <a:tc>
                  <a:txBody>
                    <a:bodyPr/>
                    <a:lstStyle/>
                    <a:p>
                      <a:pPr>
                        <a:lnSpc>
                          <a:spcPct val="115000"/>
                        </a:lnSpc>
                        <a:spcAft>
                          <a:spcPts val="0"/>
                        </a:spcAft>
                      </a:pPr>
                      <a:r>
                        <a:rPr lang="es-CL" sz="1800" dirty="0">
                          <a:effectLst/>
                        </a:rPr>
                        <a:t>Esperaste y respetaste los turnos durante la actividad</a:t>
                      </a:r>
                      <a:endParaRPr lang="es-CL"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r>
              <a:tr h="790987">
                <a:tc>
                  <a:txBody>
                    <a:bodyPr/>
                    <a:lstStyle/>
                    <a:p>
                      <a:pPr>
                        <a:lnSpc>
                          <a:spcPct val="115000"/>
                        </a:lnSpc>
                        <a:spcAft>
                          <a:spcPts val="0"/>
                        </a:spcAft>
                      </a:pPr>
                      <a:r>
                        <a:rPr lang="es-CL" sz="1800">
                          <a:effectLst/>
                        </a:rPr>
                        <a:t>Pude finalizar mi actividad sin mayor problemas</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r>
              <a:tr h="612395">
                <a:tc>
                  <a:txBody>
                    <a:bodyPr/>
                    <a:lstStyle/>
                    <a:p>
                      <a:pPr>
                        <a:lnSpc>
                          <a:spcPct val="115000"/>
                        </a:lnSpc>
                        <a:spcAft>
                          <a:spcPts val="0"/>
                        </a:spcAft>
                      </a:pPr>
                      <a:r>
                        <a:rPr lang="es-CL" sz="1800">
                          <a:effectLst/>
                        </a:rPr>
                        <a:t>Realicé todas mis actividades solicitadas</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r>
              <a:tr h="817989">
                <a:tc>
                  <a:txBody>
                    <a:bodyPr/>
                    <a:lstStyle/>
                    <a:p>
                      <a:pPr>
                        <a:lnSpc>
                          <a:spcPct val="115000"/>
                        </a:lnSpc>
                        <a:spcAft>
                          <a:spcPts val="0"/>
                        </a:spcAft>
                      </a:pPr>
                      <a:r>
                        <a:rPr lang="es-CL" sz="1800" dirty="0">
                          <a:effectLst/>
                        </a:rPr>
                        <a:t>El tiempo fue suficiente para realizar las actividades</a:t>
                      </a:r>
                      <a:endParaRPr lang="es-CL"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a:effectLst/>
                        </a:rPr>
                        <a:t> </a:t>
                      </a:r>
                      <a:endParaRPr lang="es-CL" sz="1400">
                        <a:effectLst/>
                        <a:latin typeface="Calibri"/>
                        <a:ea typeface="Calibri"/>
                        <a:cs typeface="Times New Roman"/>
                      </a:endParaRPr>
                    </a:p>
                  </a:txBody>
                  <a:tcPr marL="68580" marR="68580" marT="0" marB="0"/>
                </a:tc>
                <a:tc>
                  <a:txBody>
                    <a:bodyPr/>
                    <a:lstStyle/>
                    <a:p>
                      <a:pPr>
                        <a:lnSpc>
                          <a:spcPct val="115000"/>
                        </a:lnSpc>
                        <a:spcAft>
                          <a:spcPts val="0"/>
                        </a:spcAft>
                      </a:pPr>
                      <a:r>
                        <a:rPr lang="es-CL" sz="1800" dirty="0">
                          <a:effectLst/>
                        </a:rPr>
                        <a:t> </a:t>
                      </a:r>
                      <a:endParaRPr lang="es-CL" sz="1400" dirty="0">
                        <a:effectLst/>
                        <a:latin typeface="Calibri"/>
                        <a:ea typeface="Calibri"/>
                        <a:cs typeface="Times New Roman"/>
                      </a:endParaRPr>
                    </a:p>
                  </a:txBody>
                  <a:tcPr marL="68580" marR="68580" marT="0" marB="0"/>
                </a:tc>
              </a:tr>
            </a:tbl>
          </a:graphicData>
        </a:graphic>
      </p:graphicFrame>
      <p:sp>
        <p:nvSpPr>
          <p:cNvPr id="2" name="1 CuadroTexto"/>
          <p:cNvSpPr txBox="1"/>
          <p:nvPr/>
        </p:nvSpPr>
        <p:spPr>
          <a:xfrm>
            <a:off x="836712" y="179512"/>
            <a:ext cx="5112568" cy="1938992"/>
          </a:xfrm>
          <a:prstGeom prst="rect">
            <a:avLst/>
          </a:prstGeom>
          <a:noFill/>
        </p:spPr>
        <p:txBody>
          <a:bodyPr wrap="square" rtlCol="0">
            <a:spAutoFit/>
          </a:bodyPr>
          <a:lstStyle/>
          <a:p>
            <a:pPr algn="ctr"/>
            <a:r>
              <a:rPr lang="es-CL" sz="2400" b="1" spc="300" dirty="0"/>
              <a:t>Auto evaluación.</a:t>
            </a:r>
            <a:endParaRPr lang="es-CL" sz="2400" spc="300" dirty="0"/>
          </a:p>
          <a:p>
            <a:pPr algn="ctr"/>
            <a:r>
              <a:rPr lang="es-CL" sz="2400" spc="300" dirty="0"/>
              <a:t>Edite la siguiente pantalla y conteste el con una </a:t>
            </a:r>
            <a:r>
              <a:rPr lang="es-CL" sz="2400" b="1" spc="300" dirty="0"/>
              <a:t>X</a:t>
            </a:r>
            <a:r>
              <a:rPr lang="es-CL" sz="2400" spc="300" dirty="0"/>
              <a:t> la respuesta que usted desee.</a:t>
            </a:r>
          </a:p>
          <a:p>
            <a:pPr algn="ctr"/>
            <a:endParaRPr lang="es-CL" sz="2400" spc="300" dirty="0"/>
          </a:p>
        </p:txBody>
      </p:sp>
      <p:sp>
        <p:nvSpPr>
          <p:cNvPr id="3" name="2 Rectángulo"/>
          <p:cNvSpPr/>
          <p:nvPr/>
        </p:nvSpPr>
        <p:spPr>
          <a:xfrm>
            <a:off x="329259" y="7092280"/>
            <a:ext cx="6196085" cy="1754326"/>
          </a:xfrm>
          <a:prstGeom prst="rect">
            <a:avLst/>
          </a:prstGeom>
        </p:spPr>
        <p:txBody>
          <a:bodyPr wrap="square">
            <a:spAutoFit/>
          </a:bodyPr>
          <a:lstStyle/>
          <a:p>
            <a:r>
              <a:rPr lang="es-CL" dirty="0"/>
              <a:t>El uso de este registro permitirá que el alumno sea capaz de auto valorar su propio trabajo en base a los términos de cada una de los criterios planteados. Frente a esta valoración, el alumno tendrá la posibilidad de identificar los aspectos que puede mejorar y así también aquellos que domina a la perfección.</a:t>
            </a:r>
          </a:p>
        </p:txBody>
      </p:sp>
      <p:pic>
        <p:nvPicPr>
          <p:cNvPr id="5" name="5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32500" y="8318500"/>
            <a:ext cx="609600" cy="609600"/>
          </a:xfrm>
          <a:prstGeom prst="rect">
            <a:avLst/>
          </a:prstGeom>
        </p:spPr>
      </p:pic>
    </p:spTree>
    <p:extLst>
      <p:ext uri="{BB962C8B-B14F-4D97-AF65-F5344CB8AC3E}">
        <p14:creationId xmlns:p14="http://schemas.microsoft.com/office/powerpoint/2010/main" val="425047067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44417" y="6649"/>
            <a:ext cx="4896544" cy="1400383"/>
          </a:xfrm>
          <a:prstGeom prst="rect">
            <a:avLst/>
          </a:prstGeom>
          <a:noFill/>
        </p:spPr>
        <p:txBody>
          <a:bodyPr wrap="square" rtlCol="0">
            <a:spAutoFit/>
          </a:bodyPr>
          <a:lstStyle/>
          <a:p>
            <a:pPr algn="ctr"/>
            <a:r>
              <a:rPr lang="es-CL" sz="1700" b="1" spc="300" dirty="0" err="1" smtClean="0"/>
              <a:t>Heteroevaluación</a:t>
            </a:r>
            <a:r>
              <a:rPr lang="es-CL" sz="1700" b="1" spc="300" dirty="0" smtClean="0"/>
              <a:t>.</a:t>
            </a:r>
            <a:endParaRPr lang="es-CL" sz="1700" spc="300" dirty="0"/>
          </a:p>
          <a:p>
            <a:pPr algn="ctr"/>
            <a:r>
              <a:rPr lang="es-CL" sz="1700" spc="300" dirty="0"/>
              <a:t>Edite la siguiente pantalla y </a:t>
            </a:r>
            <a:r>
              <a:rPr lang="es-CL" sz="1700" spc="300" dirty="0" smtClean="0"/>
              <a:t>conteste </a:t>
            </a:r>
            <a:r>
              <a:rPr lang="es-CL" sz="1700" spc="300" dirty="0"/>
              <a:t>con una </a:t>
            </a:r>
            <a:r>
              <a:rPr lang="es-CL" sz="1700" b="1" spc="300" dirty="0"/>
              <a:t>X</a:t>
            </a:r>
            <a:r>
              <a:rPr lang="es-CL" sz="1700" spc="300" dirty="0"/>
              <a:t> la respuesta que usted desee.</a:t>
            </a:r>
          </a:p>
          <a:p>
            <a:pPr algn="ctr"/>
            <a:endParaRPr lang="es-CL" sz="1700" spc="300" dirty="0"/>
          </a:p>
        </p:txBody>
      </p:sp>
      <p:graphicFrame>
        <p:nvGraphicFramePr>
          <p:cNvPr id="6" name="5 Tabla"/>
          <p:cNvGraphicFramePr>
            <a:graphicFrameLocks noGrp="1"/>
          </p:cNvGraphicFramePr>
          <p:nvPr>
            <p:extLst>
              <p:ext uri="{D42A27DB-BD31-4B8C-83A1-F6EECF244321}">
                <p14:modId xmlns:p14="http://schemas.microsoft.com/office/powerpoint/2010/main" val="2195304417"/>
              </p:ext>
            </p:extLst>
          </p:nvPr>
        </p:nvGraphicFramePr>
        <p:xfrm>
          <a:off x="209712" y="1190401"/>
          <a:ext cx="6150543" cy="7789618"/>
        </p:xfrm>
        <a:graphic>
          <a:graphicData uri="http://schemas.openxmlformats.org/drawingml/2006/table">
            <a:tbl>
              <a:tblPr firstRow="1" firstCol="1" bandRow="1">
                <a:tableStyleId>{5C22544A-7EE6-4342-B048-85BDC9FD1C3A}</a:tableStyleId>
              </a:tblPr>
              <a:tblGrid>
                <a:gridCol w="388020"/>
                <a:gridCol w="2866402"/>
                <a:gridCol w="609109"/>
                <a:gridCol w="788261"/>
                <a:gridCol w="788261"/>
                <a:gridCol w="710490"/>
              </a:tblGrid>
              <a:tr h="644290">
                <a:tc>
                  <a:txBody>
                    <a:bodyPr/>
                    <a:lstStyle/>
                    <a:p>
                      <a:pPr algn="ctr">
                        <a:lnSpc>
                          <a:spcPct val="115000"/>
                        </a:lnSpc>
                        <a:spcAft>
                          <a:spcPts val="0"/>
                        </a:spcAft>
                      </a:pPr>
                      <a:r>
                        <a:rPr lang="es-CL" sz="1200" spc="0" dirty="0">
                          <a:effectLst/>
                        </a:rPr>
                        <a:t>Categorías</a:t>
                      </a:r>
                      <a:endParaRPr lang="es-CL" sz="1200" spc="0" dirty="0">
                        <a:effectLst/>
                        <a:latin typeface="Calibri"/>
                        <a:ea typeface="Calibri"/>
                        <a:cs typeface="Times New Roman"/>
                      </a:endParaRPr>
                    </a:p>
                  </a:txBody>
                  <a:tcPr marL="46415" marR="46415" marT="0" marB="0" anchor="ctr"/>
                </a:tc>
                <a:tc>
                  <a:txBody>
                    <a:bodyPr/>
                    <a:lstStyle/>
                    <a:p>
                      <a:pPr algn="l">
                        <a:lnSpc>
                          <a:spcPct val="115000"/>
                        </a:lnSpc>
                        <a:spcAft>
                          <a:spcPts val="0"/>
                        </a:spcAft>
                      </a:pPr>
                      <a:r>
                        <a:rPr lang="es-CL" sz="1200" dirty="0">
                          <a:effectLst/>
                        </a:rPr>
                        <a:t>Criterios</a:t>
                      </a:r>
                      <a:endParaRPr lang="es-CL" sz="1200" dirty="0">
                        <a:effectLst/>
                        <a:latin typeface="Calibri"/>
                        <a:ea typeface="Calibri"/>
                        <a:cs typeface="Times New Roman"/>
                      </a:endParaRPr>
                    </a:p>
                  </a:txBody>
                  <a:tcPr marL="46415" marR="46415" marT="0" marB="0" anchor="ctr"/>
                </a:tc>
                <a:tc>
                  <a:txBody>
                    <a:bodyPr/>
                    <a:lstStyle/>
                    <a:p>
                      <a:pPr algn="l">
                        <a:lnSpc>
                          <a:spcPct val="115000"/>
                        </a:lnSpc>
                        <a:spcAft>
                          <a:spcPts val="0"/>
                        </a:spcAft>
                      </a:pPr>
                      <a:r>
                        <a:rPr lang="es-CL" sz="1200" dirty="0" smtClean="0">
                          <a:effectLst/>
                        </a:rPr>
                        <a:t>En desarrollo</a:t>
                      </a:r>
                      <a:endParaRPr lang="es-CL" sz="1200" dirty="0">
                        <a:effectLst/>
                        <a:latin typeface="Calibri"/>
                        <a:ea typeface="Calibri"/>
                        <a:cs typeface="Times New Roman"/>
                      </a:endParaRPr>
                    </a:p>
                  </a:txBody>
                  <a:tcPr marL="46415" marR="46415" marT="0" marB="0" anchor="ctr"/>
                </a:tc>
                <a:tc>
                  <a:txBody>
                    <a:bodyPr/>
                    <a:lstStyle/>
                    <a:p>
                      <a:pPr algn="l">
                        <a:lnSpc>
                          <a:spcPct val="115000"/>
                        </a:lnSpc>
                        <a:spcAft>
                          <a:spcPts val="0"/>
                        </a:spcAft>
                      </a:pPr>
                      <a:r>
                        <a:rPr lang="es-CL" sz="1200" dirty="0">
                          <a:effectLst/>
                        </a:rPr>
                        <a:t>Medianamente</a:t>
                      </a:r>
                      <a:endParaRPr lang="es-CL" sz="1200" dirty="0">
                        <a:effectLst/>
                        <a:latin typeface="Calibri"/>
                        <a:ea typeface="Calibri"/>
                        <a:cs typeface="Times New Roman"/>
                      </a:endParaRPr>
                    </a:p>
                  </a:txBody>
                  <a:tcPr marL="46415" marR="46415" marT="0" marB="0" anchor="ctr"/>
                </a:tc>
                <a:tc>
                  <a:txBody>
                    <a:bodyPr/>
                    <a:lstStyle/>
                    <a:p>
                      <a:pPr algn="l">
                        <a:lnSpc>
                          <a:spcPct val="115000"/>
                        </a:lnSpc>
                        <a:spcAft>
                          <a:spcPts val="0"/>
                        </a:spcAft>
                      </a:pPr>
                      <a:r>
                        <a:rPr lang="es-CL" sz="1200" dirty="0">
                          <a:effectLst/>
                        </a:rPr>
                        <a:t>Excelentemente</a:t>
                      </a:r>
                      <a:endParaRPr lang="es-CL" sz="1200" dirty="0">
                        <a:effectLst/>
                        <a:latin typeface="Calibri"/>
                        <a:ea typeface="Calibri"/>
                        <a:cs typeface="Times New Roman"/>
                      </a:endParaRPr>
                    </a:p>
                  </a:txBody>
                  <a:tcPr marL="46415" marR="46415" marT="0" marB="0" anchor="ctr"/>
                </a:tc>
                <a:tc>
                  <a:txBody>
                    <a:bodyPr/>
                    <a:lstStyle/>
                    <a:p>
                      <a:pPr algn="l">
                        <a:lnSpc>
                          <a:spcPct val="115000"/>
                        </a:lnSpc>
                        <a:spcAft>
                          <a:spcPts val="0"/>
                        </a:spcAft>
                      </a:pPr>
                      <a:r>
                        <a:rPr lang="es-CL" sz="1200" dirty="0">
                          <a:effectLst/>
                        </a:rPr>
                        <a:t>Observación</a:t>
                      </a:r>
                      <a:endParaRPr lang="es-CL" sz="1200" dirty="0">
                        <a:effectLst/>
                        <a:latin typeface="Calibri"/>
                        <a:ea typeface="Calibri"/>
                        <a:cs typeface="Times New Roman"/>
                      </a:endParaRPr>
                    </a:p>
                  </a:txBody>
                  <a:tcPr marL="46415" marR="46415" marT="0" marB="0" anchor="ctr"/>
                </a:tc>
              </a:tr>
              <a:tr h="1073817">
                <a:tc rowSpan="5">
                  <a:txBody>
                    <a:bodyPr/>
                    <a:lstStyle/>
                    <a:p>
                      <a:pPr algn="ctr">
                        <a:lnSpc>
                          <a:spcPct val="115000"/>
                        </a:lnSpc>
                        <a:spcAft>
                          <a:spcPts val="0"/>
                        </a:spcAft>
                      </a:pPr>
                      <a:r>
                        <a:rPr lang="es-CL" sz="1200" dirty="0">
                          <a:effectLst/>
                        </a:rPr>
                        <a:t>Conocimiento matemático.</a:t>
                      </a:r>
                      <a:endParaRPr lang="es-CL" sz="1200" dirty="0">
                        <a:effectLst/>
                        <a:latin typeface="Calibri"/>
                        <a:ea typeface="Calibri"/>
                        <a:cs typeface="Times New Roman"/>
                      </a:endParaRPr>
                    </a:p>
                  </a:txBody>
                  <a:tcPr marL="46415" marR="46415" marT="0" marB="0" vert="vert270" anchor="ctr"/>
                </a:tc>
                <a:tc>
                  <a:txBody>
                    <a:bodyPr/>
                    <a:lstStyle/>
                    <a:p>
                      <a:pPr algn="l">
                        <a:lnSpc>
                          <a:spcPct val="115000"/>
                        </a:lnSpc>
                        <a:spcAft>
                          <a:spcPts val="0"/>
                        </a:spcAft>
                      </a:pPr>
                      <a:r>
                        <a:rPr lang="es-CL" sz="1200" dirty="0">
                          <a:effectLst/>
                        </a:rPr>
                        <a:t>Identifica conceptos como: </a:t>
                      </a:r>
                    </a:p>
                    <a:p>
                      <a:pPr algn="l">
                        <a:lnSpc>
                          <a:spcPct val="115000"/>
                        </a:lnSpc>
                        <a:spcAft>
                          <a:spcPts val="0"/>
                        </a:spcAft>
                      </a:pPr>
                      <a:r>
                        <a:rPr lang="es-CL" sz="1200" dirty="0">
                          <a:effectLst/>
                        </a:rPr>
                        <a:t>-Unidad</a:t>
                      </a:r>
                    </a:p>
                    <a:p>
                      <a:pPr algn="l">
                        <a:lnSpc>
                          <a:spcPct val="115000"/>
                        </a:lnSpc>
                        <a:spcAft>
                          <a:spcPts val="0"/>
                        </a:spcAft>
                      </a:pPr>
                      <a:r>
                        <a:rPr lang="es-CL" sz="1200" dirty="0">
                          <a:effectLst/>
                        </a:rPr>
                        <a:t>-</a:t>
                      </a:r>
                      <a:r>
                        <a:rPr lang="es-CL" sz="1200" dirty="0" smtClean="0">
                          <a:effectLst/>
                        </a:rPr>
                        <a:t>Decena</a:t>
                      </a:r>
                      <a:endParaRPr lang="es-CL" sz="1200" dirty="0">
                        <a:effectLst/>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655380">
                <a:tc vMerge="1">
                  <a:txBody>
                    <a:bodyPr/>
                    <a:lstStyle/>
                    <a:p>
                      <a:endParaRPr lang="es-CL"/>
                    </a:p>
                  </a:txBody>
                  <a:tcPr/>
                </a:tc>
                <a:tc>
                  <a:txBody>
                    <a:bodyPr/>
                    <a:lstStyle/>
                    <a:p>
                      <a:pPr algn="l">
                        <a:lnSpc>
                          <a:spcPct val="115000"/>
                        </a:lnSpc>
                        <a:spcAft>
                          <a:spcPts val="0"/>
                        </a:spcAft>
                      </a:pPr>
                      <a:r>
                        <a:rPr lang="es-CL" sz="1200" dirty="0" smtClean="0">
                          <a:effectLst/>
                        </a:rPr>
                        <a:t>Identifica conceptos como: </a:t>
                      </a:r>
                    </a:p>
                    <a:p>
                      <a:pPr algn="l">
                        <a:lnSpc>
                          <a:spcPct val="115000"/>
                        </a:lnSpc>
                        <a:spcAft>
                          <a:spcPts val="0"/>
                        </a:spcAft>
                      </a:pPr>
                      <a:r>
                        <a:rPr lang="es-CL" sz="1200" dirty="0" smtClean="0">
                          <a:effectLst/>
                        </a:rPr>
                        <a:t>-Suma</a:t>
                      </a:r>
                    </a:p>
                    <a:p>
                      <a:pPr algn="l">
                        <a:lnSpc>
                          <a:spcPct val="115000"/>
                        </a:lnSpc>
                        <a:spcAft>
                          <a:spcPts val="0"/>
                        </a:spcAft>
                      </a:pPr>
                      <a:r>
                        <a:rPr lang="es-CL" sz="1200" dirty="0" smtClean="0">
                          <a:effectLst/>
                        </a:rPr>
                        <a:t>-Resta</a:t>
                      </a:r>
                    </a:p>
                    <a:p>
                      <a:pPr algn="l">
                        <a:lnSpc>
                          <a:spcPct val="115000"/>
                        </a:lnSpc>
                        <a:spcAft>
                          <a:spcPts val="0"/>
                        </a:spcAft>
                      </a:pPr>
                      <a:endParaRPr lang="es-CL" sz="1200" dirty="0">
                        <a:effectLst/>
                      </a:endParaRPr>
                    </a:p>
                  </a:txBody>
                  <a:tcPr marL="46415" marR="46415" marT="0" marB="0"/>
                </a:tc>
                <a:tc>
                  <a:txBody>
                    <a:bodyPr/>
                    <a:lstStyle/>
                    <a:p>
                      <a:pPr algn="l">
                        <a:lnSpc>
                          <a:spcPct val="115000"/>
                        </a:lnSpc>
                        <a:spcAft>
                          <a:spcPts val="0"/>
                        </a:spcAft>
                      </a:pP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endParaRPr lang="es-CL" sz="1200" dirty="0">
                        <a:effectLst/>
                        <a:latin typeface="Calibri"/>
                        <a:ea typeface="Calibri"/>
                        <a:cs typeface="Times New Roman"/>
                      </a:endParaRPr>
                    </a:p>
                  </a:txBody>
                  <a:tcPr marL="46415" marR="46415" marT="0" marB="0"/>
                </a:tc>
              </a:tr>
              <a:tr h="429527">
                <a:tc vMerge="1">
                  <a:txBody>
                    <a:bodyPr/>
                    <a:lstStyle/>
                    <a:p>
                      <a:endParaRPr lang="es-CL"/>
                    </a:p>
                  </a:txBody>
                  <a:tcPr/>
                </a:tc>
                <a:tc>
                  <a:txBody>
                    <a:bodyPr/>
                    <a:lstStyle/>
                    <a:p>
                      <a:pPr algn="l">
                        <a:lnSpc>
                          <a:spcPct val="115000"/>
                        </a:lnSpc>
                        <a:spcAft>
                          <a:spcPts val="0"/>
                        </a:spcAft>
                      </a:pPr>
                      <a:r>
                        <a:rPr lang="es-CL" sz="1200" dirty="0">
                          <a:effectLst/>
                        </a:rPr>
                        <a:t>Reconoce números del 0 al 50 sin mayor problemas</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429527">
                <a:tc vMerge="1">
                  <a:txBody>
                    <a:bodyPr/>
                    <a:lstStyle/>
                    <a:p>
                      <a:endParaRPr lang="es-CL"/>
                    </a:p>
                  </a:txBody>
                  <a:tcPr/>
                </a:tc>
                <a:tc>
                  <a:txBody>
                    <a:bodyPr/>
                    <a:lstStyle/>
                    <a:p>
                      <a:pPr algn="l">
                        <a:lnSpc>
                          <a:spcPct val="115000"/>
                        </a:lnSpc>
                        <a:spcAft>
                          <a:spcPts val="0"/>
                        </a:spcAft>
                      </a:pPr>
                      <a:r>
                        <a:rPr lang="es-CL" sz="1200" dirty="0">
                          <a:effectLst/>
                        </a:rPr>
                        <a:t>Resuelve operaciones básicas como </a:t>
                      </a:r>
                    </a:p>
                    <a:p>
                      <a:pPr algn="l">
                        <a:lnSpc>
                          <a:spcPct val="115000"/>
                        </a:lnSpc>
                        <a:spcAft>
                          <a:spcPts val="0"/>
                        </a:spcAft>
                      </a:pPr>
                      <a:r>
                        <a:rPr lang="es-CL" sz="1200" dirty="0">
                          <a:effectLst/>
                        </a:rPr>
                        <a:t>Sumar y restar</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429527">
                <a:tc vMerge="1">
                  <a:txBody>
                    <a:bodyPr/>
                    <a:lstStyle/>
                    <a:p>
                      <a:endParaRPr lang="es-CL"/>
                    </a:p>
                  </a:txBody>
                  <a:tcPr/>
                </a:tc>
                <a:tc>
                  <a:txBody>
                    <a:bodyPr/>
                    <a:lstStyle/>
                    <a:p>
                      <a:pPr algn="l">
                        <a:lnSpc>
                          <a:spcPct val="115000"/>
                        </a:lnSpc>
                        <a:spcAft>
                          <a:spcPts val="0"/>
                        </a:spcAft>
                      </a:pPr>
                      <a:r>
                        <a:rPr lang="es-CL" sz="1200" kern="1200" dirty="0" smtClean="0">
                          <a:solidFill>
                            <a:schemeClr val="dk1"/>
                          </a:solidFill>
                          <a:effectLst/>
                          <a:latin typeface="+mn-lt"/>
                          <a:ea typeface="+mn-ea"/>
                          <a:cs typeface="+mn-cs"/>
                        </a:rPr>
                        <a:t>Desarrolla actividades planteadas sin problemas</a:t>
                      </a:r>
                      <a:endParaRPr lang="es-CL" sz="1200" kern="1200" dirty="0">
                        <a:solidFill>
                          <a:schemeClr val="dk1"/>
                        </a:solidFill>
                        <a:effectLst/>
                        <a:latin typeface="+mn-lt"/>
                        <a:ea typeface="+mn-ea"/>
                        <a:cs typeface="+mn-cs"/>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429527">
                <a:tc rowSpan="4">
                  <a:txBody>
                    <a:bodyPr/>
                    <a:lstStyle/>
                    <a:p>
                      <a:pPr algn="ctr">
                        <a:lnSpc>
                          <a:spcPct val="115000"/>
                        </a:lnSpc>
                        <a:spcAft>
                          <a:spcPts val="0"/>
                        </a:spcAft>
                      </a:pPr>
                      <a:r>
                        <a:rPr lang="es-CL" sz="1200" dirty="0">
                          <a:effectLst/>
                        </a:rPr>
                        <a:t>Habilidades</a:t>
                      </a:r>
                      <a:endParaRPr lang="es-CL" sz="1200" dirty="0">
                        <a:effectLst/>
                        <a:latin typeface="Calibri"/>
                        <a:ea typeface="Calibri"/>
                        <a:cs typeface="Times New Roman"/>
                      </a:endParaRPr>
                    </a:p>
                  </a:txBody>
                  <a:tcPr marL="46415" marR="46415" marT="0" marB="0" vert="vert270" anchor="ctr"/>
                </a:tc>
                <a:tc>
                  <a:txBody>
                    <a:bodyPr/>
                    <a:lstStyle/>
                    <a:p>
                      <a:pPr algn="l">
                        <a:lnSpc>
                          <a:spcPct val="115000"/>
                        </a:lnSpc>
                        <a:spcAft>
                          <a:spcPts val="0"/>
                        </a:spcAft>
                      </a:pPr>
                      <a:r>
                        <a:rPr lang="es-CL" sz="1200" kern="1200" dirty="0">
                          <a:solidFill>
                            <a:schemeClr val="dk1"/>
                          </a:solidFill>
                          <a:effectLst/>
                          <a:latin typeface="+mn-lt"/>
                          <a:ea typeface="+mn-ea"/>
                          <a:cs typeface="+mn-cs"/>
                        </a:rPr>
                        <a:t>Comprende y atiende a las instrucciones de forma adecuada y sin problemas.</a:t>
                      </a: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859053">
                <a:tc vMerge="1">
                  <a:txBody>
                    <a:bodyPr/>
                    <a:lstStyle/>
                    <a:p>
                      <a:endParaRPr lang="es-CL"/>
                    </a:p>
                  </a:txBody>
                  <a:tcPr/>
                </a:tc>
                <a:tc>
                  <a:txBody>
                    <a:bodyPr/>
                    <a:lstStyle/>
                    <a:p>
                      <a:pPr algn="l">
                        <a:lnSpc>
                          <a:spcPct val="115000"/>
                        </a:lnSpc>
                        <a:spcAft>
                          <a:spcPts val="0"/>
                        </a:spcAft>
                      </a:pPr>
                      <a:r>
                        <a:rPr lang="es-CL" sz="1200" dirty="0">
                          <a:effectLst/>
                        </a:rPr>
                        <a:t>Expone ideas y/o  opiniones haciendo uso de diversas y variadas formas de expresión (comunicación verbal, gestual, corporal y/o LSCH)</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644290">
                <a:tc vMerge="1">
                  <a:txBody>
                    <a:bodyPr/>
                    <a:lstStyle/>
                    <a:p>
                      <a:endParaRPr lang="es-CL"/>
                    </a:p>
                  </a:txBody>
                  <a:tcPr/>
                </a:tc>
                <a:tc>
                  <a:txBody>
                    <a:bodyPr/>
                    <a:lstStyle/>
                    <a:p>
                      <a:pPr algn="l">
                        <a:lnSpc>
                          <a:spcPct val="115000"/>
                        </a:lnSpc>
                        <a:spcAft>
                          <a:spcPts val="0"/>
                        </a:spcAft>
                      </a:pPr>
                      <a:r>
                        <a:rPr lang="es-CL" sz="1200" dirty="0">
                          <a:effectLst/>
                        </a:rPr>
                        <a:t>Presta atención a las instrucciones de las actividades al momento de ser expuesta por su acompañante.</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r>
              <a:tr h="429527">
                <a:tc vMerge="1">
                  <a:txBody>
                    <a:bodyPr/>
                    <a:lstStyle/>
                    <a:p>
                      <a:endParaRPr lang="es-CL"/>
                    </a:p>
                  </a:txBody>
                  <a:tcPr/>
                </a:tc>
                <a:tc>
                  <a:txBody>
                    <a:bodyPr/>
                    <a:lstStyle/>
                    <a:p>
                      <a:pPr algn="l">
                        <a:lnSpc>
                          <a:spcPct val="115000"/>
                        </a:lnSpc>
                        <a:spcAft>
                          <a:spcPts val="0"/>
                        </a:spcAft>
                      </a:pPr>
                      <a:r>
                        <a:rPr lang="es-CL" sz="1200" dirty="0">
                          <a:effectLst/>
                        </a:rPr>
                        <a:t>Crea y/o propone nuevas actividades  para desarrollar conocimientos.</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r>
              <a:tr h="429527">
                <a:tc rowSpan="4">
                  <a:txBody>
                    <a:bodyPr/>
                    <a:lstStyle/>
                    <a:p>
                      <a:pPr algn="ctr">
                        <a:lnSpc>
                          <a:spcPct val="115000"/>
                        </a:lnSpc>
                        <a:spcAft>
                          <a:spcPts val="0"/>
                        </a:spcAft>
                      </a:pPr>
                      <a:r>
                        <a:rPr lang="es-CL" sz="1200" dirty="0">
                          <a:effectLst/>
                        </a:rPr>
                        <a:t>Aptitudes y actitudes</a:t>
                      </a:r>
                      <a:endParaRPr lang="es-CL" sz="1200" dirty="0">
                        <a:effectLst/>
                        <a:latin typeface="Calibri"/>
                        <a:ea typeface="Calibri"/>
                        <a:cs typeface="Times New Roman"/>
                      </a:endParaRPr>
                    </a:p>
                  </a:txBody>
                  <a:tcPr marL="46415" marR="46415" marT="0" marB="0" vert="vert270" anchor="ctr"/>
                </a:tc>
                <a:tc>
                  <a:txBody>
                    <a:bodyPr/>
                    <a:lstStyle/>
                    <a:p>
                      <a:pPr algn="l">
                        <a:lnSpc>
                          <a:spcPct val="115000"/>
                        </a:lnSpc>
                        <a:spcAft>
                          <a:spcPts val="0"/>
                        </a:spcAft>
                      </a:pPr>
                      <a:r>
                        <a:rPr lang="es-CL" sz="1200" dirty="0">
                          <a:effectLst/>
                        </a:rPr>
                        <a:t>Demuestra interés en conocer y desarrollar la actividad.</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429527">
                <a:tc vMerge="1">
                  <a:txBody>
                    <a:bodyPr/>
                    <a:lstStyle/>
                    <a:p>
                      <a:endParaRPr lang="es-CL"/>
                    </a:p>
                  </a:txBody>
                  <a:tcPr/>
                </a:tc>
                <a:tc>
                  <a:txBody>
                    <a:bodyPr/>
                    <a:lstStyle/>
                    <a:p>
                      <a:pPr algn="l">
                        <a:lnSpc>
                          <a:spcPct val="115000"/>
                        </a:lnSpc>
                        <a:spcAft>
                          <a:spcPts val="0"/>
                        </a:spcAft>
                      </a:pPr>
                      <a:r>
                        <a:rPr lang="es-CL" sz="1200">
                          <a:effectLst/>
                        </a:rPr>
                        <a:t>Participa de forma solidaria y responsable en las actividades.</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290704">
                <a:tc vMerge="1">
                  <a:txBody>
                    <a:bodyPr/>
                    <a:lstStyle/>
                    <a:p>
                      <a:endParaRPr lang="es-CL"/>
                    </a:p>
                  </a:txBody>
                  <a:tcPr/>
                </a:tc>
                <a:tc>
                  <a:txBody>
                    <a:bodyPr/>
                    <a:lstStyle/>
                    <a:p>
                      <a:pPr algn="l">
                        <a:lnSpc>
                          <a:spcPct val="115000"/>
                        </a:lnSpc>
                        <a:spcAft>
                          <a:spcPts val="0"/>
                        </a:spcAft>
                      </a:pPr>
                      <a:r>
                        <a:rPr lang="es-CL" sz="1200" dirty="0">
                          <a:effectLst/>
                        </a:rPr>
                        <a:t>Acepta concejos y críticas por parte de otro.</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a:effectLst/>
                        </a:rPr>
                        <a:t> </a:t>
                      </a:r>
                      <a:endParaRPr lang="es-CL" sz="1200">
                        <a:effectLst/>
                        <a:latin typeface="Calibri"/>
                        <a:ea typeface="Calibri"/>
                        <a:cs typeface="Times New Roman"/>
                      </a:endParaRPr>
                    </a:p>
                  </a:txBody>
                  <a:tcPr marL="46415" marR="46415" marT="0" marB="0"/>
                </a:tc>
              </a:tr>
              <a:tr h="429527">
                <a:tc vMerge="1">
                  <a:txBody>
                    <a:bodyPr/>
                    <a:lstStyle/>
                    <a:p>
                      <a:endParaRPr lang="es-CL"/>
                    </a:p>
                  </a:txBody>
                  <a:tcPr/>
                </a:tc>
                <a:tc>
                  <a:txBody>
                    <a:bodyPr/>
                    <a:lstStyle/>
                    <a:p>
                      <a:pPr algn="l">
                        <a:lnSpc>
                          <a:spcPct val="115000"/>
                        </a:lnSpc>
                        <a:spcAft>
                          <a:spcPts val="0"/>
                        </a:spcAft>
                      </a:pPr>
                      <a:r>
                        <a:rPr lang="es-CL" sz="1200" dirty="0">
                          <a:effectLst/>
                        </a:rPr>
                        <a:t>Respeta los turnos y demuestra la importancia de estos.</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c>
                  <a:txBody>
                    <a:bodyPr/>
                    <a:lstStyle/>
                    <a:p>
                      <a:pPr algn="l">
                        <a:lnSpc>
                          <a:spcPct val="115000"/>
                        </a:lnSpc>
                        <a:spcAft>
                          <a:spcPts val="0"/>
                        </a:spcAft>
                      </a:pPr>
                      <a:r>
                        <a:rPr lang="es-CL" sz="1200" dirty="0">
                          <a:effectLst/>
                        </a:rPr>
                        <a:t> </a:t>
                      </a:r>
                      <a:endParaRPr lang="es-CL" sz="1200" dirty="0">
                        <a:effectLst/>
                        <a:latin typeface="Calibri"/>
                        <a:ea typeface="Calibri"/>
                        <a:cs typeface="Times New Roman"/>
                      </a:endParaRPr>
                    </a:p>
                  </a:txBody>
                  <a:tcPr marL="46415" marR="46415" marT="0" marB="0"/>
                </a:tc>
              </a:tr>
            </a:tbl>
          </a:graphicData>
        </a:graphic>
      </p:graphicFrame>
      <p:pic>
        <p:nvPicPr>
          <p:cNvPr id="2" name="1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32500" y="8318500"/>
            <a:ext cx="609600" cy="609600"/>
          </a:xfrm>
          <a:prstGeom prst="rect">
            <a:avLst/>
          </a:prstGeom>
        </p:spPr>
      </p:pic>
    </p:spTree>
    <p:extLst>
      <p:ext uri="{BB962C8B-B14F-4D97-AF65-F5344CB8AC3E}">
        <p14:creationId xmlns:p14="http://schemas.microsoft.com/office/powerpoint/2010/main" val="4101783597"/>
      </p:ext>
    </p:extLst>
  </p:cSld>
  <p:clrMapOvr>
    <a:masterClrMapping/>
  </p:clrMapOvr>
  <mc:AlternateContent xmlns:mc="http://schemas.openxmlformats.org/markup-compatibility/2006" xmlns:p14="http://schemas.microsoft.com/office/powerpoint/2010/main">
    <mc:Choice Requires="p14">
      <p:transition spd="slow" p14:dur="10000" advTm="181666"/>
    </mc:Choice>
    <mc:Fallback xmlns="">
      <p:transition spd="slow" advTm="181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63927"/>
            <a:ext cx="6507406" cy="880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8 Grupo"/>
          <p:cNvGrpSpPr/>
          <p:nvPr/>
        </p:nvGrpSpPr>
        <p:grpSpPr>
          <a:xfrm>
            <a:off x="632516" y="733864"/>
            <a:ext cx="5491506" cy="6870515"/>
            <a:chOff x="632516" y="733864"/>
            <a:chExt cx="5491506" cy="6870515"/>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325">
              <a:off x="632516" y="733864"/>
              <a:ext cx="5491506" cy="687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rot="465066">
              <a:off x="885737" y="1375476"/>
              <a:ext cx="4985065" cy="5509200"/>
            </a:xfrm>
            <a:prstGeom prst="rect">
              <a:avLst/>
            </a:prstGeom>
          </p:spPr>
          <p:txBody>
            <a:bodyPr wrap="square">
              <a:spAutoFit/>
            </a:bodyPr>
            <a:lstStyle/>
            <a:p>
              <a:pPr algn="just"/>
              <a:r>
                <a:rPr lang="es-CL" sz="3200" dirty="0">
                  <a:latin typeface="Impact" pitchFamily="34" charset="0"/>
                </a:rPr>
                <a:t>El ejercicio es una actividad muy importante y necesaria para la vida de todos</a:t>
              </a:r>
              <a:r>
                <a:rPr lang="es-CL" sz="3200" dirty="0" smtClean="0">
                  <a:latin typeface="Impact" pitchFamily="34" charset="0"/>
                </a:rPr>
                <a:t>.</a:t>
              </a:r>
            </a:p>
            <a:p>
              <a:pPr algn="just"/>
              <a:r>
                <a:rPr lang="es-CL" sz="3200" dirty="0" smtClean="0">
                  <a:latin typeface="Impact" pitchFamily="34" charset="0"/>
                </a:rPr>
                <a:t> </a:t>
              </a:r>
              <a:endParaRPr lang="es-CL" sz="3200" dirty="0">
                <a:latin typeface="Impact" pitchFamily="34" charset="0"/>
              </a:endParaRPr>
            </a:p>
            <a:p>
              <a:pPr algn="just"/>
              <a:r>
                <a:rPr lang="es-CL" sz="3200" dirty="0">
                  <a:latin typeface="Impact" pitchFamily="34" charset="0"/>
                </a:rPr>
                <a:t>En el caso de los niños mejorará sus habilidades motoras y favorecerá a su desarrollo, crecimiento de huesos, músculos y así </a:t>
              </a:r>
              <a:r>
                <a:rPr lang="es-CL" sz="3200" dirty="0" smtClean="0">
                  <a:latin typeface="Impact" pitchFamily="34" charset="0"/>
                </a:rPr>
                <a:t>también mejorará </a:t>
              </a:r>
              <a:r>
                <a:rPr lang="es-CL" sz="3200" dirty="0">
                  <a:latin typeface="Impact" pitchFamily="34" charset="0"/>
                </a:rPr>
                <a:t>sus estados anímicos.</a:t>
              </a:r>
            </a:p>
          </p:txBody>
        </p:sp>
      </p:grpSp>
      <p:pic>
        <p:nvPicPr>
          <p:cNvPr id="2053" name="Picture 5" descr="https://media-public.canva.com/nfIXI/MAD4I6nfIXI/1/t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85152">
            <a:off x="964832" y="-22076"/>
            <a:ext cx="678913" cy="16972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media-public.canva.com/MADHEfSu3TI/1/thumbnail_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94" y="5898751"/>
            <a:ext cx="5485185" cy="366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59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991"/>
            <a:ext cx="6876077" cy="916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rot="21396450">
            <a:off x="260648" y="539552"/>
            <a:ext cx="6192688" cy="756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10" name="9 Grupo"/>
          <p:cNvGrpSpPr/>
          <p:nvPr/>
        </p:nvGrpSpPr>
        <p:grpSpPr>
          <a:xfrm>
            <a:off x="444645" y="821875"/>
            <a:ext cx="5824694" cy="6996194"/>
            <a:chOff x="-3843808" y="1362674"/>
            <a:chExt cx="5824694" cy="6996194"/>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808" y="1362674"/>
              <a:ext cx="5824694" cy="699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488559" y="2512087"/>
              <a:ext cx="5396623" cy="3539430"/>
            </a:xfrm>
            <a:prstGeom prst="rect">
              <a:avLst/>
            </a:prstGeom>
          </p:spPr>
          <p:txBody>
            <a:bodyPr wrap="square">
              <a:spAutoFit/>
            </a:bodyPr>
            <a:lstStyle/>
            <a:p>
              <a:r>
                <a:rPr lang="es-CL" sz="3200" b="1" dirty="0">
                  <a:ln>
                    <a:solidFill>
                      <a:schemeClr val="tx1"/>
                    </a:solidFill>
                  </a:ln>
                  <a:solidFill>
                    <a:schemeClr val="bg1"/>
                  </a:solidFill>
                  <a:latin typeface="Impact" pitchFamily="34" charset="0"/>
                </a:rPr>
                <a:t>Por otro </a:t>
              </a:r>
              <a:r>
                <a:rPr lang="es-CL" sz="3200" b="1" dirty="0" smtClean="0">
                  <a:ln>
                    <a:solidFill>
                      <a:schemeClr val="tx1"/>
                    </a:solidFill>
                  </a:ln>
                  <a:solidFill>
                    <a:schemeClr val="bg1"/>
                  </a:solidFill>
                  <a:latin typeface="Impact" pitchFamily="34" charset="0"/>
                </a:rPr>
                <a:t>lado </a:t>
              </a:r>
              <a:r>
                <a:rPr lang="es-CL" sz="3200" b="1" dirty="0">
                  <a:ln>
                    <a:solidFill>
                      <a:schemeClr val="tx1"/>
                    </a:solidFill>
                  </a:ln>
                  <a:solidFill>
                    <a:schemeClr val="bg1"/>
                  </a:solidFill>
                  <a:latin typeface="Impact" pitchFamily="34" charset="0"/>
                </a:rPr>
                <a:t>la actividad de </a:t>
              </a:r>
              <a:r>
                <a:rPr lang="es-CL" sz="3200" b="1" dirty="0" smtClean="0">
                  <a:ln>
                    <a:solidFill>
                      <a:schemeClr val="tx1"/>
                    </a:solidFill>
                  </a:ln>
                  <a:solidFill>
                    <a:schemeClr val="bg1"/>
                  </a:solidFill>
                  <a:latin typeface="Impact" pitchFamily="34" charset="0"/>
                </a:rPr>
                <a:t>juego potenciará en los niños y niñas </a:t>
              </a:r>
              <a:r>
                <a:rPr lang="es-CL" sz="3200" b="1" dirty="0">
                  <a:ln>
                    <a:solidFill>
                      <a:schemeClr val="tx1"/>
                    </a:solidFill>
                  </a:ln>
                  <a:solidFill>
                    <a:schemeClr val="bg1"/>
                  </a:solidFill>
                  <a:latin typeface="Impact" pitchFamily="34" charset="0"/>
                </a:rPr>
                <a:t>sus aprendizajes, creatividad, confianza en sí mismo, atención, autoestima , energías y alegrías  en  sus vidas </a:t>
              </a:r>
              <a:r>
                <a:rPr lang="es-CL" sz="3200" b="1" dirty="0" smtClean="0">
                  <a:ln>
                    <a:solidFill>
                      <a:schemeClr val="tx1"/>
                    </a:solidFill>
                  </a:ln>
                  <a:solidFill>
                    <a:schemeClr val="bg1"/>
                  </a:solidFill>
                  <a:latin typeface="Impact" pitchFamily="34" charset="0"/>
                </a:rPr>
                <a:t>.</a:t>
              </a:r>
              <a:endParaRPr lang="es-CL" sz="3200" b="1" dirty="0">
                <a:ln>
                  <a:solidFill>
                    <a:schemeClr val="tx1"/>
                  </a:solidFill>
                </a:ln>
                <a:solidFill>
                  <a:schemeClr val="bg1"/>
                </a:solidFill>
                <a:latin typeface="Impact" pitchFamily="34" charset="0"/>
              </a:endParaRPr>
            </a:p>
          </p:txBody>
        </p:sp>
      </p:grpSp>
      <p:pic>
        <p:nvPicPr>
          <p:cNvPr id="3076" name="Picture 4" descr="https://media-public.canva.com/UUONc/MADexHUUONc/2/t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055" y="6094792"/>
            <a:ext cx="3515857" cy="304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71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64532"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rot="365531">
            <a:off x="547907" y="539551"/>
            <a:ext cx="5768718" cy="7687335"/>
          </a:xfrm>
          <a:prstGeom prst="rect">
            <a:avLst/>
          </a:prstGeom>
          <a:solidFill>
            <a:schemeClr val="bg1"/>
          </a:solidFill>
          <a:ln>
            <a:noFill/>
          </a:ln>
          <a:effec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07" y="539550"/>
            <a:ext cx="5768718" cy="7687335"/>
          </a:xfrm>
          <a:prstGeom prst="rect">
            <a:avLst/>
          </a:prstGeom>
          <a:solidFill>
            <a:schemeClr val="bg1"/>
          </a:solidFill>
          <a:ln>
            <a:noFill/>
          </a:ln>
          <a:effectLst/>
        </p:spPr>
      </p:pic>
      <p:sp>
        <p:nvSpPr>
          <p:cNvPr id="4" name="3 Rectángulo"/>
          <p:cNvSpPr/>
          <p:nvPr/>
        </p:nvSpPr>
        <p:spPr>
          <a:xfrm>
            <a:off x="820891" y="755576"/>
            <a:ext cx="4896543" cy="1077218"/>
          </a:xfrm>
          <a:prstGeom prst="rect">
            <a:avLst/>
          </a:prstGeom>
        </p:spPr>
        <p:txBody>
          <a:bodyPr wrap="square">
            <a:spAutoFit/>
          </a:bodyPr>
          <a:lstStyle/>
          <a:p>
            <a:pPr algn="just"/>
            <a:r>
              <a:rPr lang="es-CL" sz="3200" b="1" dirty="0">
                <a:ln>
                  <a:solidFill>
                    <a:schemeClr val="tx1"/>
                  </a:solidFill>
                </a:ln>
                <a:solidFill>
                  <a:schemeClr val="bg1"/>
                </a:solidFill>
                <a:latin typeface="Impact" pitchFamily="34" charset="0"/>
              </a:rPr>
              <a:t>Para que </a:t>
            </a:r>
            <a:r>
              <a:rPr lang="es-CL" sz="3200" b="1" dirty="0" smtClean="0">
                <a:ln>
                  <a:solidFill>
                    <a:schemeClr val="tx1"/>
                  </a:solidFill>
                </a:ln>
                <a:solidFill>
                  <a:schemeClr val="bg1"/>
                </a:solidFill>
                <a:latin typeface="Impact" pitchFamily="34" charset="0"/>
              </a:rPr>
              <a:t>el </a:t>
            </a:r>
            <a:r>
              <a:rPr lang="es-CL" sz="3200" b="1" dirty="0">
                <a:ln>
                  <a:solidFill>
                    <a:schemeClr val="tx1"/>
                  </a:solidFill>
                </a:ln>
                <a:solidFill>
                  <a:schemeClr val="bg1"/>
                </a:solidFill>
                <a:latin typeface="Impact" pitchFamily="34" charset="0"/>
              </a:rPr>
              <a:t>aprender no sea tan agobiante…</a:t>
            </a:r>
          </a:p>
        </p:txBody>
      </p:sp>
      <p:sp>
        <p:nvSpPr>
          <p:cNvPr id="8" name="7 Rectángulo redondeado"/>
          <p:cNvSpPr/>
          <p:nvPr/>
        </p:nvSpPr>
        <p:spPr>
          <a:xfrm>
            <a:off x="1052736" y="2267744"/>
            <a:ext cx="5040560" cy="3407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rial Black" pitchFamily="34" charset="0"/>
            </a:endParaRPr>
          </a:p>
        </p:txBody>
      </p:sp>
      <p:sp>
        <p:nvSpPr>
          <p:cNvPr id="7" name="6 Rectángulo"/>
          <p:cNvSpPr/>
          <p:nvPr/>
        </p:nvSpPr>
        <p:spPr>
          <a:xfrm>
            <a:off x="1213790" y="2447764"/>
            <a:ext cx="4879506" cy="3046988"/>
          </a:xfrm>
          <a:prstGeom prst="rect">
            <a:avLst/>
          </a:prstGeom>
          <a:ln>
            <a:noFill/>
          </a:ln>
        </p:spPr>
        <p:txBody>
          <a:bodyPr wrap="square">
            <a:spAutoFit/>
          </a:bodyPr>
          <a:lstStyle/>
          <a:p>
            <a:r>
              <a:rPr lang="es-CL" sz="3200" b="1" dirty="0">
                <a:effectLst>
                  <a:outerShdw blurRad="38100" dist="38100" dir="2700000" algn="tl">
                    <a:srgbClr val="000000">
                      <a:alpha val="43137"/>
                    </a:srgbClr>
                  </a:outerShdw>
                </a:effectLst>
                <a:latin typeface="Arial Narrow" pitchFamily="34" charset="0"/>
              </a:rPr>
              <a:t>Para esta ocasión realizaremos un juego para potenciar los conocimientos matemáticos de los niños </a:t>
            </a:r>
            <a:r>
              <a:rPr lang="es-CL" sz="3200" b="1" dirty="0" smtClean="0">
                <a:effectLst>
                  <a:outerShdw blurRad="38100" dist="38100" dir="2700000" algn="tl">
                    <a:srgbClr val="000000">
                      <a:alpha val="43137"/>
                    </a:srgbClr>
                  </a:outerShdw>
                </a:effectLst>
                <a:latin typeface="Arial Narrow" pitchFamily="34" charset="0"/>
              </a:rPr>
              <a:t>y </a:t>
            </a:r>
            <a:r>
              <a:rPr lang="es-CL" sz="3200" b="1" dirty="0">
                <a:effectLst>
                  <a:outerShdw blurRad="38100" dist="38100" dir="2700000" algn="tl">
                    <a:srgbClr val="000000">
                      <a:alpha val="43137"/>
                    </a:srgbClr>
                  </a:outerShdw>
                </a:effectLst>
                <a:latin typeface="Arial Narrow" pitchFamily="34" charset="0"/>
              </a:rPr>
              <a:t>niñas a través de actividades corporales.</a:t>
            </a:r>
          </a:p>
        </p:txBody>
      </p:sp>
      <p:pic>
        <p:nvPicPr>
          <p:cNvPr id="11" name="Picture 8" descr="https://media-public.canva.com/7a6OE/MACdx57a6OE/2/t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24" y="5562926"/>
            <a:ext cx="2456820" cy="2881132"/>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redondeado"/>
          <p:cNvSpPr/>
          <p:nvPr/>
        </p:nvSpPr>
        <p:spPr>
          <a:xfrm>
            <a:off x="730150" y="6454575"/>
            <a:ext cx="3133774" cy="659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tx1"/>
                </a:solidFill>
                <a:effectLst>
                  <a:outerShdw blurRad="38100" dist="38100" dir="2700000" algn="tl">
                    <a:srgbClr val="000000">
                      <a:alpha val="43137"/>
                    </a:srgbClr>
                  </a:outerShdw>
                </a:effectLst>
                <a:latin typeface="Arial Narrow" pitchFamily="34" charset="0"/>
              </a:rPr>
              <a:t>Identificación de las unidades y decenas </a:t>
            </a:r>
          </a:p>
        </p:txBody>
      </p:sp>
      <p:sp>
        <p:nvSpPr>
          <p:cNvPr id="14" name="13 Rectángulo"/>
          <p:cNvSpPr/>
          <p:nvPr/>
        </p:nvSpPr>
        <p:spPr>
          <a:xfrm>
            <a:off x="758288" y="5763034"/>
            <a:ext cx="3750832" cy="584775"/>
          </a:xfrm>
          <a:prstGeom prst="rect">
            <a:avLst/>
          </a:prstGeom>
        </p:spPr>
        <p:txBody>
          <a:bodyPr wrap="square">
            <a:spAutoFit/>
          </a:bodyPr>
          <a:lstStyle/>
          <a:p>
            <a:pPr algn="just"/>
            <a:r>
              <a:rPr lang="es-CL" sz="3200" b="1" dirty="0">
                <a:ln>
                  <a:solidFill>
                    <a:schemeClr val="tx1"/>
                  </a:solidFill>
                </a:ln>
                <a:solidFill>
                  <a:schemeClr val="bg1"/>
                </a:solidFill>
                <a:latin typeface="Impact" pitchFamily="34" charset="0"/>
              </a:rPr>
              <a:t>Específicamente en:</a:t>
            </a:r>
          </a:p>
        </p:txBody>
      </p:sp>
      <p:sp>
        <p:nvSpPr>
          <p:cNvPr id="15" name="14 Rectángulo redondeado"/>
          <p:cNvSpPr/>
          <p:nvPr/>
        </p:nvSpPr>
        <p:spPr>
          <a:xfrm>
            <a:off x="730150" y="7277427"/>
            <a:ext cx="3105636" cy="659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chemeClr val="tx1"/>
                </a:solidFill>
                <a:effectLst>
                  <a:outerShdw blurRad="38100" dist="38100" dir="2700000" algn="tl">
                    <a:srgbClr val="000000">
                      <a:alpha val="43137"/>
                    </a:srgbClr>
                  </a:outerShdw>
                </a:effectLst>
                <a:latin typeface="Arial Narrow" pitchFamily="34" charset="0"/>
              </a:rPr>
              <a:t>Resolución de adición y sustracción </a:t>
            </a:r>
            <a:r>
              <a:rPr lang="es-CL" sz="2400" b="1" dirty="0">
                <a:solidFill>
                  <a:schemeClr val="tx1"/>
                </a:solidFill>
                <a:effectLst>
                  <a:outerShdw blurRad="38100" dist="38100" dir="2700000" algn="tl">
                    <a:srgbClr val="000000">
                      <a:alpha val="43137"/>
                    </a:srgbClr>
                  </a:outerShdw>
                </a:effectLst>
                <a:latin typeface="Arial Narrow" pitchFamily="34" charset="0"/>
              </a:rPr>
              <a:t> </a:t>
            </a:r>
          </a:p>
        </p:txBody>
      </p:sp>
    </p:spTree>
    <p:extLst>
      <p:ext uri="{BB962C8B-B14F-4D97-AF65-F5344CB8AC3E}">
        <p14:creationId xmlns:p14="http://schemas.microsoft.com/office/powerpoint/2010/main" val="1399013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188"/>
            <a:ext cx="6858000" cy="927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209170" y="116911"/>
            <a:ext cx="6484483" cy="8847577"/>
          </a:xfrm>
          <a:prstGeom prst="rect">
            <a:avLst/>
          </a:prstGeom>
          <a:solidFill>
            <a:schemeClr val="bg1"/>
          </a:solidFill>
          <a:ln>
            <a:noFill/>
          </a:ln>
          <a:effectLst/>
        </p:spPr>
      </p:pic>
      <p:grpSp>
        <p:nvGrpSpPr>
          <p:cNvPr id="15" name="14 Grupo"/>
          <p:cNvGrpSpPr/>
          <p:nvPr/>
        </p:nvGrpSpPr>
        <p:grpSpPr>
          <a:xfrm>
            <a:off x="448013" y="116911"/>
            <a:ext cx="5491506" cy="1239418"/>
            <a:chOff x="393540" y="426228"/>
            <a:chExt cx="5491506" cy="1239418"/>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107">
              <a:off x="393540" y="426228"/>
              <a:ext cx="5491506" cy="123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rot="21442140">
              <a:off x="1262490" y="568883"/>
              <a:ext cx="3873065" cy="954107"/>
            </a:xfrm>
            <a:prstGeom prst="rect">
              <a:avLst/>
            </a:prstGeom>
          </p:spPr>
          <p:txBody>
            <a:bodyPr wrap="square">
              <a:spAutoFit/>
            </a:bodyPr>
            <a:lstStyle/>
            <a:p>
              <a:r>
                <a:rPr lang="es-CL" sz="2800" b="1" dirty="0">
                  <a:effectLst>
                    <a:outerShdw blurRad="38100" dist="38100" dir="2700000" algn="tl">
                      <a:srgbClr val="000000">
                        <a:alpha val="43137"/>
                      </a:srgbClr>
                    </a:outerShdw>
                  </a:effectLst>
                  <a:latin typeface="Arial Narrow" pitchFamily="34" charset="0"/>
                </a:rPr>
                <a:t>Para ello debemos contar con elementos </a:t>
              </a:r>
              <a:r>
                <a:rPr lang="es-CL" sz="2800" b="1" dirty="0" smtClean="0">
                  <a:effectLst>
                    <a:outerShdw blurRad="38100" dist="38100" dir="2700000" algn="tl">
                      <a:srgbClr val="000000">
                        <a:alpha val="43137"/>
                      </a:srgbClr>
                    </a:outerShdw>
                  </a:effectLst>
                  <a:latin typeface="Arial Narrow" pitchFamily="34" charset="0"/>
                </a:rPr>
                <a:t>como</a:t>
              </a:r>
              <a:endParaRPr lang="es-CL" sz="2800" b="1" dirty="0">
                <a:effectLst>
                  <a:outerShdw blurRad="38100" dist="38100" dir="2700000" algn="tl">
                    <a:srgbClr val="000000">
                      <a:alpha val="43137"/>
                    </a:srgbClr>
                  </a:outerShdw>
                </a:effectLst>
                <a:latin typeface="Arial Narrow" pitchFamily="34" charset="0"/>
              </a:endParaRPr>
            </a:p>
          </p:txBody>
        </p:sp>
      </p:grpSp>
      <p:grpSp>
        <p:nvGrpSpPr>
          <p:cNvPr id="16" name="15 Grupo"/>
          <p:cNvGrpSpPr/>
          <p:nvPr/>
        </p:nvGrpSpPr>
        <p:grpSpPr>
          <a:xfrm>
            <a:off x="421033" y="1475653"/>
            <a:ext cx="5739079" cy="4057047"/>
            <a:chOff x="714256" y="1441620"/>
            <a:chExt cx="5739079" cy="4057047"/>
          </a:xfrm>
        </p:grpSpPr>
        <p:sp>
          <p:nvSpPr>
            <p:cNvPr id="11" name="10 Rectángulo"/>
            <p:cNvSpPr/>
            <p:nvPr/>
          </p:nvSpPr>
          <p:spPr>
            <a:xfrm>
              <a:off x="730564" y="1441620"/>
              <a:ext cx="5722771" cy="826124"/>
            </a:xfrm>
            <a:prstGeom prst="rect">
              <a:avLst/>
            </a:prstGeom>
            <a:solidFill>
              <a:srgbClr val="7A19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chemeClr val="bg1"/>
                  </a:solidFill>
                  <a:effectLst>
                    <a:outerShdw blurRad="38100" dist="38100" dir="2700000" algn="tl">
                      <a:srgbClr val="000000">
                        <a:alpha val="43137"/>
                      </a:srgbClr>
                    </a:outerShdw>
                  </a:effectLst>
                  <a:latin typeface="Arial Narrow" pitchFamily="34" charset="0"/>
                </a:rPr>
                <a:t>Tarjetas </a:t>
              </a:r>
              <a:r>
                <a:rPr lang="es-CL" sz="2400" b="1" dirty="0">
                  <a:solidFill>
                    <a:schemeClr val="bg1"/>
                  </a:solidFill>
                  <a:effectLst>
                    <a:outerShdw blurRad="38100" dist="38100" dir="2700000" algn="tl">
                      <a:srgbClr val="000000">
                        <a:alpha val="43137"/>
                      </a:srgbClr>
                    </a:outerShdw>
                  </a:effectLst>
                  <a:latin typeface="Arial Narrow" pitchFamily="34" charset="0"/>
                </a:rPr>
                <a:t>que pueden ser imprimidas o elaboradas por usted </a:t>
              </a:r>
              <a:r>
                <a:rPr lang="es-CL" sz="2400" b="1" dirty="0" smtClean="0">
                  <a:solidFill>
                    <a:schemeClr val="bg1"/>
                  </a:solidFill>
                  <a:effectLst>
                    <a:outerShdw blurRad="38100" dist="38100" dir="2700000" algn="tl">
                      <a:srgbClr val="000000">
                        <a:alpha val="43137"/>
                      </a:srgbClr>
                    </a:outerShdw>
                  </a:effectLst>
                  <a:latin typeface="Arial Narrow" pitchFamily="34" charset="0"/>
                </a:rPr>
                <a:t>mismo.</a:t>
              </a:r>
              <a:endParaRPr lang="es-CL" sz="2400" dirty="0">
                <a:solidFill>
                  <a:schemeClr val="bg1"/>
                </a:solidFill>
              </a:endParaRPr>
            </a:p>
          </p:txBody>
        </p:sp>
        <p:sp>
          <p:nvSpPr>
            <p:cNvPr id="12" name="11 Rectángulo"/>
            <p:cNvSpPr/>
            <p:nvPr/>
          </p:nvSpPr>
          <p:spPr>
            <a:xfrm>
              <a:off x="714256" y="2438448"/>
              <a:ext cx="5739079" cy="923828"/>
            </a:xfrm>
            <a:prstGeom prst="rect">
              <a:avLst/>
            </a:prstGeom>
            <a:solidFill>
              <a:srgbClr val="7A19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effectLst>
                    <a:outerShdw blurRad="38100" dist="38100" dir="2700000" algn="tl">
                      <a:srgbClr val="000000">
                        <a:alpha val="43137"/>
                      </a:srgbClr>
                    </a:outerShdw>
                  </a:effectLst>
                  <a:latin typeface="Arial Narrow" pitchFamily="34" charset="0"/>
                </a:rPr>
                <a:t>Un espacio libre de objetos que pueden propiciar algún tropezón o caída.</a:t>
              </a:r>
            </a:p>
          </p:txBody>
        </p:sp>
        <p:sp>
          <p:nvSpPr>
            <p:cNvPr id="13" name="12 Rectángulo"/>
            <p:cNvSpPr/>
            <p:nvPr/>
          </p:nvSpPr>
          <p:spPr>
            <a:xfrm>
              <a:off x="730563" y="3532980"/>
              <a:ext cx="5722771" cy="733803"/>
            </a:xfrm>
            <a:prstGeom prst="rect">
              <a:avLst/>
            </a:prstGeom>
            <a:solidFill>
              <a:srgbClr val="7A19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effectLst>
                    <a:outerShdw blurRad="38100" dist="38100" dir="2700000" algn="tl">
                      <a:srgbClr val="000000">
                        <a:alpha val="43137"/>
                      </a:srgbClr>
                    </a:outerShdw>
                  </a:effectLst>
                  <a:latin typeface="Arial Narrow" pitchFamily="34" charset="0"/>
                </a:rPr>
                <a:t>Un cronómetro (puede utilizar el de su </a:t>
              </a:r>
              <a:r>
                <a:rPr lang="es-CL" sz="2400" b="1" dirty="0" smtClean="0">
                  <a:solidFill>
                    <a:schemeClr val="bg1"/>
                  </a:solidFill>
                  <a:effectLst>
                    <a:outerShdw blurRad="38100" dist="38100" dir="2700000" algn="tl">
                      <a:srgbClr val="000000">
                        <a:alpha val="43137"/>
                      </a:srgbClr>
                    </a:outerShdw>
                  </a:effectLst>
                  <a:latin typeface="Arial Narrow" pitchFamily="34" charset="0"/>
                </a:rPr>
                <a:t>celular)</a:t>
              </a:r>
              <a:endParaRPr lang="es-CL" sz="24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4" name="13 Rectángulo"/>
            <p:cNvSpPr/>
            <p:nvPr/>
          </p:nvSpPr>
          <p:spPr>
            <a:xfrm>
              <a:off x="730564" y="4437488"/>
              <a:ext cx="5722769" cy="1061179"/>
            </a:xfrm>
            <a:prstGeom prst="rect">
              <a:avLst/>
            </a:prstGeom>
            <a:solidFill>
              <a:srgbClr val="7A19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bg1"/>
                  </a:solidFill>
                  <a:effectLst>
                    <a:outerShdw blurRad="38100" dist="38100" dir="2700000" algn="tl">
                      <a:srgbClr val="000000">
                        <a:alpha val="43137"/>
                      </a:srgbClr>
                    </a:outerShdw>
                  </a:effectLst>
                  <a:latin typeface="Arial Narrow" pitchFamily="34" charset="0"/>
                </a:rPr>
                <a:t>Energías y estar preparados para pasar un momento divertido</a:t>
              </a:r>
              <a:r>
                <a:rPr lang="es-CL" sz="2800" b="1" dirty="0">
                  <a:solidFill>
                    <a:schemeClr val="bg1"/>
                  </a:solidFill>
                  <a:effectLst>
                    <a:outerShdw blurRad="38100" dist="38100" dir="2700000" algn="tl">
                      <a:srgbClr val="000000">
                        <a:alpha val="43137"/>
                      </a:srgbClr>
                    </a:outerShdw>
                  </a:effectLst>
                  <a:latin typeface="Arial Narrow" pitchFamily="34" charset="0"/>
                </a:rPr>
                <a:t>.</a:t>
              </a:r>
            </a:p>
          </p:txBody>
        </p:sp>
      </p:grpSp>
      <p:pic>
        <p:nvPicPr>
          <p:cNvPr id="5122" name="Picture 2" descr="https://media-public.canva.com/MADIrwE8gMY/1/thumbnail_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747" y="6516059"/>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media-public.canva.com/MADJ6wNdaNE/1/thumbnail_lar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675" y="4829003"/>
            <a:ext cx="52387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media-public.canva.com/7Kmy0/MAD7Rd7Kmy0/1/t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1328" y="7061005"/>
            <a:ext cx="216134" cy="38595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media-public.canva.com/4S3nc/MADQO94S3nc/2/t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61546">
            <a:off x="5075769" y="5794186"/>
            <a:ext cx="638270" cy="9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329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64532"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rot="21435382">
            <a:off x="194944" y="323527"/>
            <a:ext cx="6474643" cy="842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06" y="323528"/>
            <a:ext cx="5768718" cy="1080122"/>
          </a:xfrm>
          <a:prstGeom prst="rect">
            <a:avLst/>
          </a:prstGeom>
          <a:solidFill>
            <a:schemeClr val="bg1"/>
          </a:solidFill>
          <a:ln>
            <a:noFill/>
          </a:ln>
          <a:effectLst/>
        </p:spPr>
      </p:pic>
      <p:sp>
        <p:nvSpPr>
          <p:cNvPr id="10" name="9 Rectángulo"/>
          <p:cNvSpPr/>
          <p:nvPr/>
        </p:nvSpPr>
        <p:spPr>
          <a:xfrm>
            <a:off x="1863404" y="516687"/>
            <a:ext cx="3137723" cy="769441"/>
          </a:xfrm>
          <a:prstGeom prst="rect">
            <a:avLst/>
          </a:prstGeom>
        </p:spPr>
        <p:txBody>
          <a:bodyPr wrap="square">
            <a:spAutoFit/>
          </a:bodyPr>
          <a:lstStyle/>
          <a:p>
            <a:pPr algn="ctr"/>
            <a:r>
              <a:rPr lang="es-CL" sz="4400" b="1" dirty="0" smtClean="0">
                <a:ln>
                  <a:solidFill>
                    <a:schemeClr val="tx1"/>
                  </a:solidFill>
                </a:ln>
                <a:solidFill>
                  <a:schemeClr val="bg1"/>
                </a:solidFill>
                <a:latin typeface="Impact" pitchFamily="34" charset="0"/>
              </a:rPr>
              <a:t>ACTIVIDAD</a:t>
            </a:r>
            <a:endParaRPr lang="es-CL" sz="4400" dirty="0"/>
          </a:p>
        </p:txBody>
      </p:sp>
      <p:sp>
        <p:nvSpPr>
          <p:cNvPr id="11" name="10 CuadroTexto"/>
          <p:cNvSpPr txBox="1"/>
          <p:nvPr/>
        </p:nvSpPr>
        <p:spPr>
          <a:xfrm>
            <a:off x="547906" y="1669231"/>
            <a:ext cx="5771963" cy="6740307"/>
          </a:xfrm>
          <a:prstGeom prst="rect">
            <a:avLst/>
          </a:prstGeom>
          <a:noFill/>
        </p:spPr>
        <p:txBody>
          <a:bodyPr wrap="square" rtlCol="0">
            <a:spAutoFit/>
          </a:bodyPr>
          <a:lstStyle/>
          <a:p>
            <a:pPr algn="ctr"/>
            <a:r>
              <a:rPr lang="es-CL" sz="3600" b="1" dirty="0">
                <a:latin typeface="Arial Narrow" pitchFamily="34" charset="0"/>
              </a:rPr>
              <a:t>Antes de iniciar debe indicarle al niño/a que realizarán un juego de desafío, en donde deberán resolver un problema matemático en 15 segundos. Si dicho problema es contestado por error, deberá realizar como penitencia  un ejercicio físico. Pero, si de lo contrario él o ella contestan de manera correcta el que deberá realizar el ejercicio será el acompañante.</a:t>
            </a:r>
          </a:p>
        </p:txBody>
      </p:sp>
    </p:spTree>
    <p:extLst>
      <p:ext uri="{BB962C8B-B14F-4D97-AF65-F5344CB8AC3E}">
        <p14:creationId xmlns:p14="http://schemas.microsoft.com/office/powerpoint/2010/main" val="4113549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58000"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rot="21435382">
            <a:off x="194944" y="323527"/>
            <a:ext cx="6474643" cy="842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60648" y="323528"/>
            <a:ext cx="6120680" cy="1152128"/>
          </a:xfrm>
          <a:prstGeom prst="rect">
            <a:avLst/>
          </a:prstGeom>
          <a:solidFill>
            <a:srgbClr val="7A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p:cNvSpPr/>
          <p:nvPr/>
        </p:nvSpPr>
        <p:spPr>
          <a:xfrm>
            <a:off x="1454804" y="516687"/>
            <a:ext cx="3732367" cy="769441"/>
          </a:xfrm>
          <a:prstGeom prst="rect">
            <a:avLst/>
          </a:prstGeom>
        </p:spPr>
        <p:txBody>
          <a:bodyPr wrap="square">
            <a:spAutoFit/>
          </a:bodyPr>
          <a:lstStyle/>
          <a:p>
            <a:pPr algn="ctr"/>
            <a:r>
              <a:rPr lang="es-CL" sz="4400" b="1" dirty="0">
                <a:ln>
                  <a:solidFill>
                    <a:schemeClr val="tx1"/>
                  </a:solidFill>
                </a:ln>
                <a:solidFill>
                  <a:schemeClr val="bg1"/>
                </a:solidFill>
                <a:latin typeface="Impact" pitchFamily="34" charset="0"/>
              </a:rPr>
              <a:t>SUGERENCIAS</a:t>
            </a:r>
          </a:p>
        </p:txBody>
      </p:sp>
      <p:sp>
        <p:nvSpPr>
          <p:cNvPr id="8" name="7 CuadroTexto"/>
          <p:cNvSpPr txBox="1"/>
          <p:nvPr/>
        </p:nvSpPr>
        <p:spPr>
          <a:xfrm>
            <a:off x="547906" y="1669231"/>
            <a:ext cx="5771963" cy="6186309"/>
          </a:xfrm>
          <a:prstGeom prst="rect">
            <a:avLst/>
          </a:prstGeom>
          <a:noFill/>
        </p:spPr>
        <p:txBody>
          <a:bodyPr wrap="square" rtlCol="0">
            <a:spAutoFit/>
          </a:bodyPr>
          <a:lstStyle/>
          <a:p>
            <a:pPr algn="ctr"/>
            <a:r>
              <a:rPr lang="es-CL" sz="3600" b="1" dirty="0">
                <a:latin typeface="Arial Narrow" pitchFamily="34" charset="0"/>
              </a:rPr>
              <a:t>El tiempo, los desafíos y los ejercicios pueden variar. Deberás tener en consideración cuales son los conocimientos previos del menor para aumentar o disminuir su dificultad. Así mismo, puedes ser el acompañante quien saque la carta y haga lectura de esta para el menor.</a:t>
            </a:r>
          </a:p>
        </p:txBody>
      </p:sp>
    </p:spTree>
    <p:extLst>
      <p:ext uri="{BB962C8B-B14F-4D97-AF65-F5344CB8AC3E}">
        <p14:creationId xmlns:p14="http://schemas.microsoft.com/office/powerpoint/2010/main" val="1450302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991"/>
            <a:ext cx="6876077" cy="916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rot="175361">
            <a:off x="194944" y="323527"/>
            <a:ext cx="6474643" cy="842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816629" y="411521"/>
            <a:ext cx="5491506" cy="1239418"/>
            <a:chOff x="400437" y="426226"/>
            <a:chExt cx="5491506" cy="1239418"/>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107">
              <a:off x="400437" y="426226"/>
              <a:ext cx="5491506" cy="123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rot="21442140">
              <a:off x="1262490" y="661216"/>
              <a:ext cx="3873065" cy="769441"/>
            </a:xfrm>
            <a:prstGeom prst="rect">
              <a:avLst/>
            </a:prstGeom>
          </p:spPr>
          <p:txBody>
            <a:bodyPr wrap="square">
              <a:spAutoFit/>
            </a:bodyPr>
            <a:lstStyle/>
            <a:p>
              <a:r>
                <a:rPr lang="es-CL" sz="4400" b="1" dirty="0">
                  <a:ln>
                    <a:solidFill>
                      <a:schemeClr val="tx1"/>
                    </a:solidFill>
                  </a:ln>
                  <a:solidFill>
                    <a:schemeClr val="bg1"/>
                  </a:solidFill>
                  <a:latin typeface="Impact" pitchFamily="34" charset="0"/>
                </a:rPr>
                <a:t>INDICADORES</a:t>
              </a:r>
            </a:p>
          </p:txBody>
        </p:sp>
      </p:grpSp>
      <p:sp>
        <p:nvSpPr>
          <p:cNvPr id="10" name="9 CuadroTexto"/>
          <p:cNvSpPr txBox="1"/>
          <p:nvPr/>
        </p:nvSpPr>
        <p:spPr>
          <a:xfrm>
            <a:off x="789649" y="2051720"/>
            <a:ext cx="5545466" cy="6124754"/>
          </a:xfrm>
          <a:prstGeom prst="rect">
            <a:avLst/>
          </a:prstGeom>
          <a:noFill/>
        </p:spPr>
        <p:txBody>
          <a:bodyPr wrap="square" rtlCol="0">
            <a:spAutoFit/>
          </a:bodyPr>
          <a:lstStyle/>
          <a:p>
            <a:pPr marL="285750" lvl="0" indent="-285750">
              <a:buFont typeface="Arial" pitchFamily="34" charset="0"/>
              <a:buChar char="•"/>
            </a:pPr>
            <a:r>
              <a:rPr lang="es-CL" sz="2800" dirty="0">
                <a:latin typeface="Arial Narrow" pitchFamily="34" charset="0"/>
              </a:rPr>
              <a:t>Se posicionarán en espacio cómodo y libre de objetos en el piso.</a:t>
            </a:r>
          </a:p>
          <a:p>
            <a:pPr marL="285750" lvl="0" indent="-285750">
              <a:buFont typeface="Arial" pitchFamily="34" charset="0"/>
              <a:buChar char="•"/>
            </a:pPr>
            <a:r>
              <a:rPr lang="es-CL" sz="2800" dirty="0">
                <a:latin typeface="Arial Narrow" pitchFamily="34" charset="0"/>
              </a:rPr>
              <a:t> Colocarán las láminas barajadas por separado, es decir, a un lado las unidades y al otro las decenas.</a:t>
            </a:r>
          </a:p>
          <a:p>
            <a:pPr marL="285750" lvl="0" indent="-285750">
              <a:buFont typeface="Arial" pitchFamily="34" charset="0"/>
              <a:buChar char="•"/>
            </a:pPr>
            <a:r>
              <a:rPr lang="es-CL" sz="2800" dirty="0">
                <a:latin typeface="Arial Narrow" pitchFamily="34" charset="0"/>
              </a:rPr>
              <a:t> Preparar el cronómetro,  recuerda que debes responder dentro de 15 segundos.</a:t>
            </a:r>
          </a:p>
          <a:p>
            <a:pPr marL="285750" lvl="0" indent="-285750">
              <a:buFont typeface="Arial" pitchFamily="34" charset="0"/>
              <a:buChar char="•"/>
            </a:pPr>
            <a:r>
              <a:rPr lang="es-CL" sz="2800" dirty="0">
                <a:latin typeface="Arial Narrow" pitchFamily="34" charset="0"/>
              </a:rPr>
              <a:t> Después de cada respuesta debes volver a colocar la carta en su lugar inicial y barajar nuevamente.</a:t>
            </a:r>
          </a:p>
          <a:p>
            <a:pPr marL="285750" lvl="0" indent="-285750">
              <a:buFont typeface="Arial" pitchFamily="34" charset="0"/>
              <a:buChar char="•"/>
            </a:pPr>
            <a:r>
              <a:rPr lang="es-CL" sz="2800" dirty="0">
                <a:latin typeface="Arial Narrow" pitchFamily="34" charset="0"/>
              </a:rPr>
              <a:t> Cada desafío debe tener como mínimo 3 repeticiones</a:t>
            </a:r>
          </a:p>
          <a:p>
            <a:pPr marL="285750" indent="-285750">
              <a:buFont typeface="Arial" pitchFamily="34" charset="0"/>
              <a:buChar char="•"/>
            </a:pPr>
            <a:endParaRPr lang="es-CL" sz="2800" dirty="0">
              <a:latin typeface="Arial Narrow" pitchFamily="34" charset="0"/>
            </a:endParaRPr>
          </a:p>
        </p:txBody>
      </p:sp>
    </p:spTree>
    <p:extLst>
      <p:ext uri="{BB962C8B-B14F-4D97-AF65-F5344CB8AC3E}">
        <p14:creationId xmlns:p14="http://schemas.microsoft.com/office/powerpoint/2010/main" val="1440316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6858000" cy="9144000"/>
          </a:xfrm>
          <a:prstGeom prst="rect">
            <a:avLst/>
          </a:prstGeom>
          <a:solidFill>
            <a:srgbClr val="7A1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rot="175361">
            <a:off x="194944" y="323527"/>
            <a:ext cx="6474643" cy="842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50" y="323528"/>
            <a:ext cx="5824694" cy="144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809184" y="661741"/>
            <a:ext cx="5607625" cy="769441"/>
          </a:xfrm>
          <a:prstGeom prst="rect">
            <a:avLst/>
          </a:prstGeom>
        </p:spPr>
        <p:txBody>
          <a:bodyPr wrap="none">
            <a:spAutoFit/>
          </a:bodyPr>
          <a:lstStyle/>
          <a:p>
            <a:r>
              <a:rPr lang="es-CL" sz="4400" b="1" dirty="0">
                <a:ln>
                  <a:solidFill>
                    <a:schemeClr val="tx1"/>
                  </a:solidFill>
                </a:ln>
                <a:solidFill>
                  <a:schemeClr val="bg1"/>
                </a:solidFill>
                <a:latin typeface="Impact" pitchFamily="34" charset="0"/>
              </a:rPr>
              <a:t>DESAFÍOS Y PENITENCIAS</a:t>
            </a:r>
          </a:p>
        </p:txBody>
      </p:sp>
      <p:sp>
        <p:nvSpPr>
          <p:cNvPr id="9" name="8 Rectángulo redondeado">
            <a:hlinkClick r:id="rId3" action="ppaction://hlinksldjump"/>
          </p:cNvPr>
          <p:cNvSpPr/>
          <p:nvPr/>
        </p:nvSpPr>
        <p:spPr>
          <a:xfrm>
            <a:off x="667385" y="2465106"/>
            <a:ext cx="542812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effectLst>
                  <a:outerShdw blurRad="38100" dist="38100" dir="2700000" algn="tl">
                    <a:srgbClr val="000000">
                      <a:alpha val="43137"/>
                    </a:srgbClr>
                  </a:outerShdw>
                </a:effectLst>
              </a:rPr>
              <a:t>PRIMER DESAFÍO</a:t>
            </a:r>
            <a:endParaRPr lang="es-CL" sz="3200" b="1" dirty="0">
              <a:effectLst>
                <a:outerShdw blurRad="38100" dist="38100" dir="2700000" algn="tl">
                  <a:srgbClr val="000000">
                    <a:alpha val="43137"/>
                  </a:srgbClr>
                </a:outerShdw>
              </a:effectLst>
            </a:endParaRPr>
          </a:p>
        </p:txBody>
      </p:sp>
      <p:sp>
        <p:nvSpPr>
          <p:cNvPr id="10" name="9 Rectángulo redondeado">
            <a:hlinkClick r:id="rId4" action="ppaction://hlinksldjump"/>
          </p:cNvPr>
          <p:cNvSpPr/>
          <p:nvPr/>
        </p:nvSpPr>
        <p:spPr>
          <a:xfrm>
            <a:off x="667385" y="4193298"/>
            <a:ext cx="542812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effectLst>
                  <a:outerShdw blurRad="38100" dist="38100" dir="2700000" algn="tl">
                    <a:srgbClr val="000000">
                      <a:alpha val="43137"/>
                    </a:srgbClr>
                  </a:outerShdw>
                </a:effectLst>
              </a:rPr>
              <a:t>SEGUNDO DESAFÍO</a:t>
            </a:r>
            <a:endParaRPr lang="es-CL" sz="3200" b="1" dirty="0">
              <a:effectLst>
                <a:outerShdw blurRad="38100" dist="38100" dir="2700000" algn="tl">
                  <a:srgbClr val="000000">
                    <a:alpha val="43137"/>
                  </a:srgbClr>
                </a:outerShdw>
              </a:effectLst>
            </a:endParaRPr>
          </a:p>
        </p:txBody>
      </p:sp>
      <p:sp>
        <p:nvSpPr>
          <p:cNvPr id="11" name="10 Rectángulo redondeado">
            <a:hlinkClick r:id="rId5" action="ppaction://hlinksldjump"/>
          </p:cNvPr>
          <p:cNvSpPr/>
          <p:nvPr/>
        </p:nvSpPr>
        <p:spPr>
          <a:xfrm>
            <a:off x="667385" y="5921490"/>
            <a:ext cx="542812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effectLst>
                  <a:outerShdw blurRad="38100" dist="38100" dir="2700000" algn="tl">
                    <a:srgbClr val="000000">
                      <a:alpha val="43137"/>
                    </a:srgbClr>
                  </a:outerShdw>
                </a:effectLst>
              </a:rPr>
              <a:t>TERCER DESAFÍO</a:t>
            </a:r>
            <a:endParaRPr lang="es-C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6080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720</Words>
  <Application>Microsoft Office PowerPoint</Application>
  <PresentationFormat>Presentación en pantalla (4:3)</PresentationFormat>
  <Paragraphs>150</Paragraphs>
  <Slides>14</Slides>
  <Notes>1</Notes>
  <HiddenSlides>0</HiddenSlides>
  <MMClips>2</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Me ejercito con las matemáticas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 ejercito con las matemáticas</dc:title>
  <dc:creator>Elizabeth Romero</dc:creator>
  <cp:lastModifiedBy>Elizabeth Romero</cp:lastModifiedBy>
  <cp:revision>28</cp:revision>
  <dcterms:created xsi:type="dcterms:W3CDTF">2020-06-29T20:02:30Z</dcterms:created>
  <dcterms:modified xsi:type="dcterms:W3CDTF">2020-07-18T01:48:26Z</dcterms:modified>
</cp:coreProperties>
</file>